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335" r:id="rId3"/>
    <p:sldId id="336" r:id="rId4"/>
    <p:sldId id="337" r:id="rId5"/>
    <p:sldId id="257" r:id="rId6"/>
    <p:sldId id="258" r:id="rId7"/>
    <p:sldId id="259" r:id="rId8"/>
    <p:sldId id="344" r:id="rId9"/>
    <p:sldId id="261" r:id="rId10"/>
    <p:sldId id="266" r:id="rId11"/>
    <p:sldId id="264" r:id="rId12"/>
    <p:sldId id="267" r:id="rId13"/>
    <p:sldId id="345" r:id="rId14"/>
    <p:sldId id="346" r:id="rId15"/>
    <p:sldId id="347" r:id="rId16"/>
    <p:sldId id="348" r:id="rId17"/>
    <p:sldId id="349" r:id="rId18"/>
    <p:sldId id="350" r:id="rId19"/>
    <p:sldId id="351" r:id="rId20"/>
    <p:sldId id="352" r:id="rId21"/>
    <p:sldId id="358" r:id="rId22"/>
    <p:sldId id="359" r:id="rId23"/>
    <p:sldId id="360" r:id="rId24"/>
    <p:sldId id="361" r:id="rId25"/>
    <p:sldId id="362" r:id="rId26"/>
    <p:sldId id="363" r:id="rId27"/>
    <p:sldId id="395" r:id="rId28"/>
    <p:sldId id="396" r:id="rId29"/>
    <p:sldId id="397" r:id="rId30"/>
    <p:sldId id="398" r:id="rId31"/>
    <p:sldId id="400" r:id="rId32"/>
    <p:sldId id="401" r:id="rId33"/>
    <p:sldId id="402" r:id="rId34"/>
    <p:sldId id="403" r:id="rId35"/>
    <p:sldId id="269" r:id="rId36"/>
    <p:sldId id="275" r:id="rId37"/>
    <p:sldId id="276" r:id="rId38"/>
    <p:sldId id="331" r:id="rId39"/>
    <p:sldId id="332" r:id="rId40"/>
    <p:sldId id="333" r:id="rId41"/>
    <p:sldId id="334" r:id="rId42"/>
    <p:sldId id="277" r:id="rId43"/>
    <p:sldId id="339" r:id="rId44"/>
    <p:sldId id="340" r:id="rId45"/>
    <p:sldId id="341" r:id="rId46"/>
    <p:sldId id="342" r:id="rId47"/>
    <p:sldId id="357" r:id="rId48"/>
    <p:sldId id="364" r:id="rId49"/>
    <p:sldId id="365" r:id="rId50"/>
    <p:sldId id="366" r:id="rId51"/>
    <p:sldId id="390" r:id="rId52"/>
    <p:sldId id="367" r:id="rId53"/>
    <p:sldId id="368" r:id="rId54"/>
    <p:sldId id="376" r:id="rId55"/>
    <p:sldId id="379" r:id="rId56"/>
    <p:sldId id="380" r:id="rId57"/>
    <p:sldId id="381" r:id="rId58"/>
    <p:sldId id="382" r:id="rId59"/>
    <p:sldId id="383" r:id="rId60"/>
    <p:sldId id="384" r:id="rId61"/>
    <p:sldId id="377" r:id="rId62"/>
    <p:sldId id="378" r:id="rId63"/>
    <p:sldId id="385" r:id="rId64"/>
    <p:sldId id="386" r:id="rId65"/>
    <p:sldId id="387" r:id="rId66"/>
    <p:sldId id="388" r:id="rId67"/>
    <p:sldId id="389" r:id="rId68"/>
    <p:sldId id="404" r:id="rId69"/>
    <p:sldId id="405" r:id="rId70"/>
    <p:sldId id="406" r:id="rId71"/>
    <p:sldId id="407" r:id="rId72"/>
    <p:sldId id="408" r:id="rId73"/>
    <p:sldId id="409" r:id="rId74"/>
    <p:sldId id="410" r:id="rId75"/>
    <p:sldId id="411" r:id="rId76"/>
    <p:sldId id="369" r:id="rId77"/>
    <p:sldId id="391" r:id="rId78"/>
    <p:sldId id="370" r:id="rId79"/>
    <p:sldId id="371" r:id="rId80"/>
    <p:sldId id="372" r:id="rId81"/>
    <p:sldId id="373" r:id="rId82"/>
    <p:sldId id="374" r:id="rId83"/>
    <p:sldId id="392" r:id="rId84"/>
    <p:sldId id="393" r:id="rId85"/>
    <p:sldId id="375" r:id="rId86"/>
    <p:sldId id="412" r:id="rId8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E47"/>
    <a:srgbClr val="0000FF"/>
    <a:srgbClr val="FF0066"/>
    <a:srgbClr val="AC049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8" autoAdjust="0"/>
    <p:restoredTop sz="94671" autoAdjust="0"/>
  </p:normalViewPr>
  <p:slideViewPr>
    <p:cSldViewPr>
      <p:cViewPr varScale="1">
        <p:scale>
          <a:sx n="107" d="100"/>
          <a:sy n="107" d="100"/>
        </p:scale>
        <p:origin x="1740" y="102"/>
      </p:cViewPr>
      <p:guideLst>
        <p:guide orient="horz" pos="2160"/>
        <p:guide pos="2880"/>
      </p:guideLst>
    </p:cSldViewPr>
  </p:slideViewPr>
  <p:outlineViewPr>
    <p:cViewPr>
      <p:scale>
        <a:sx n="33" d="100"/>
        <a:sy n="33" d="100"/>
      </p:scale>
      <p:origin x="54" y="24444"/>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theme" Target="theme/theme1.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61CC5B7-D187-4B5F-B66E-6F3666B5CD49}"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781F46F0-852B-4A69-B270-7167C7BB19F1}">
      <dgm:prSet/>
      <dgm:spPr/>
      <dgm:t>
        <a:bodyPr/>
        <a:lstStyle/>
        <a:p>
          <a:pPr rtl="0"/>
          <a:r>
            <a:rPr lang="en-IN" dirty="0"/>
            <a:t>Air Pollution</a:t>
          </a:r>
        </a:p>
      </dgm:t>
    </dgm:pt>
    <dgm:pt modelId="{FFB81D70-7F74-4D53-B9A3-636412F02177}" type="parTrans" cxnId="{664B7BB7-3FE5-4130-867D-E0DD0D954447}">
      <dgm:prSet/>
      <dgm:spPr/>
      <dgm:t>
        <a:bodyPr/>
        <a:lstStyle/>
        <a:p>
          <a:endParaRPr lang="en-US"/>
        </a:p>
      </dgm:t>
    </dgm:pt>
    <dgm:pt modelId="{3EEBF359-1F9D-4781-9477-817BDB854872}" type="sibTrans" cxnId="{664B7BB7-3FE5-4130-867D-E0DD0D954447}">
      <dgm:prSet/>
      <dgm:spPr/>
      <dgm:t>
        <a:bodyPr/>
        <a:lstStyle/>
        <a:p>
          <a:endParaRPr lang="en-US"/>
        </a:p>
      </dgm:t>
    </dgm:pt>
    <dgm:pt modelId="{F049F6BF-F033-4480-9F10-0A6D3D2484A1}">
      <dgm:prSet/>
      <dgm:spPr/>
      <dgm:t>
        <a:bodyPr/>
        <a:lstStyle/>
        <a:p>
          <a:pPr rtl="0"/>
          <a:r>
            <a:rPr lang="en-IN"/>
            <a:t>Water Pollution &amp; Scarcity</a:t>
          </a:r>
        </a:p>
      </dgm:t>
    </dgm:pt>
    <dgm:pt modelId="{D72B3483-D1DE-4161-BC8E-6287165695DF}" type="parTrans" cxnId="{A0D5E999-6C6F-4BC6-B704-2917D8C8142B}">
      <dgm:prSet/>
      <dgm:spPr/>
      <dgm:t>
        <a:bodyPr/>
        <a:lstStyle/>
        <a:p>
          <a:endParaRPr lang="en-US"/>
        </a:p>
      </dgm:t>
    </dgm:pt>
    <dgm:pt modelId="{F87D52ED-E5DC-4E11-8527-38C1631A98D6}" type="sibTrans" cxnId="{A0D5E999-6C6F-4BC6-B704-2917D8C8142B}">
      <dgm:prSet/>
      <dgm:spPr/>
      <dgm:t>
        <a:bodyPr/>
        <a:lstStyle/>
        <a:p>
          <a:endParaRPr lang="en-US"/>
        </a:p>
      </dgm:t>
    </dgm:pt>
    <dgm:pt modelId="{5BE70318-2245-4AF5-82E6-943D016FD030}">
      <dgm:prSet/>
      <dgm:spPr/>
      <dgm:t>
        <a:bodyPr/>
        <a:lstStyle/>
        <a:p>
          <a:pPr rtl="0"/>
          <a:r>
            <a:rPr lang="en-IN"/>
            <a:t>Deforestation &amp; Biodiversity Loss</a:t>
          </a:r>
        </a:p>
      </dgm:t>
    </dgm:pt>
    <dgm:pt modelId="{B2C1A441-7B58-49E9-A792-834D7E7093EC}" type="parTrans" cxnId="{07BDC749-00A0-4DAC-B35C-2F86B69A3E08}">
      <dgm:prSet/>
      <dgm:spPr/>
      <dgm:t>
        <a:bodyPr/>
        <a:lstStyle/>
        <a:p>
          <a:endParaRPr lang="en-US"/>
        </a:p>
      </dgm:t>
    </dgm:pt>
    <dgm:pt modelId="{A7C1FAB3-D609-447F-A6A9-34C2359FC306}" type="sibTrans" cxnId="{07BDC749-00A0-4DAC-B35C-2F86B69A3E08}">
      <dgm:prSet/>
      <dgm:spPr/>
      <dgm:t>
        <a:bodyPr/>
        <a:lstStyle/>
        <a:p>
          <a:endParaRPr lang="en-US"/>
        </a:p>
      </dgm:t>
    </dgm:pt>
    <dgm:pt modelId="{657BB713-6A64-49C3-9BB1-94A483A643AC}">
      <dgm:prSet/>
      <dgm:spPr/>
      <dgm:t>
        <a:bodyPr/>
        <a:lstStyle/>
        <a:p>
          <a:pPr rtl="0"/>
          <a:r>
            <a:rPr lang="en-US"/>
            <a:t>Climate Change &amp; Extreme Weather Events</a:t>
          </a:r>
          <a:endParaRPr lang="en-IN"/>
        </a:p>
      </dgm:t>
    </dgm:pt>
    <dgm:pt modelId="{F6BB888A-7D46-4B45-B582-2F2E6D9E28D6}" type="parTrans" cxnId="{88E89495-5685-4391-B1D1-A7A160DEDB5F}">
      <dgm:prSet/>
      <dgm:spPr/>
      <dgm:t>
        <a:bodyPr/>
        <a:lstStyle/>
        <a:p>
          <a:endParaRPr lang="en-US"/>
        </a:p>
      </dgm:t>
    </dgm:pt>
    <dgm:pt modelId="{F60240D2-59A8-417E-A67F-3310569726F1}" type="sibTrans" cxnId="{88E89495-5685-4391-B1D1-A7A160DEDB5F}">
      <dgm:prSet/>
      <dgm:spPr/>
      <dgm:t>
        <a:bodyPr/>
        <a:lstStyle/>
        <a:p>
          <a:endParaRPr lang="en-US"/>
        </a:p>
      </dgm:t>
    </dgm:pt>
    <dgm:pt modelId="{32D28C15-7AB2-47B9-9500-912FD9AC7482}">
      <dgm:prSet/>
      <dgm:spPr/>
      <dgm:t>
        <a:bodyPr/>
        <a:lstStyle/>
        <a:p>
          <a:pPr rtl="0"/>
          <a:r>
            <a:rPr lang="en-IN"/>
            <a:t>Waste Management Crisis</a:t>
          </a:r>
        </a:p>
      </dgm:t>
    </dgm:pt>
    <dgm:pt modelId="{FF370BFB-0613-4E0C-BF62-FA845B48C54C}" type="parTrans" cxnId="{693BEC0E-C401-4813-A64F-7C281F17DC25}">
      <dgm:prSet/>
      <dgm:spPr/>
      <dgm:t>
        <a:bodyPr/>
        <a:lstStyle/>
        <a:p>
          <a:endParaRPr lang="en-US"/>
        </a:p>
      </dgm:t>
    </dgm:pt>
    <dgm:pt modelId="{BF499B3E-D31A-4790-A9AE-93580C1E6FDE}" type="sibTrans" cxnId="{693BEC0E-C401-4813-A64F-7C281F17DC25}">
      <dgm:prSet/>
      <dgm:spPr/>
      <dgm:t>
        <a:bodyPr/>
        <a:lstStyle/>
        <a:p>
          <a:endParaRPr lang="en-US"/>
        </a:p>
      </dgm:t>
    </dgm:pt>
    <dgm:pt modelId="{0B1517F4-E473-44F3-86DA-84C1336B0C75}">
      <dgm:prSet/>
      <dgm:spPr/>
      <dgm:t>
        <a:bodyPr/>
        <a:lstStyle/>
        <a:p>
          <a:pPr rtl="0"/>
          <a:r>
            <a:rPr lang="en-IN"/>
            <a:t>Soil Degradation &amp; Desertification</a:t>
          </a:r>
        </a:p>
      </dgm:t>
    </dgm:pt>
    <dgm:pt modelId="{B9F0BE9A-7F4F-4BA6-A775-ECD143A2B7CA}" type="parTrans" cxnId="{24B714F1-521E-49FD-8E77-F24BFF0C3180}">
      <dgm:prSet/>
      <dgm:spPr/>
      <dgm:t>
        <a:bodyPr/>
        <a:lstStyle/>
        <a:p>
          <a:endParaRPr lang="en-US"/>
        </a:p>
      </dgm:t>
    </dgm:pt>
    <dgm:pt modelId="{E135621B-2FC8-479B-87A9-D3D0AF03E6C4}" type="sibTrans" cxnId="{24B714F1-521E-49FD-8E77-F24BFF0C3180}">
      <dgm:prSet/>
      <dgm:spPr/>
      <dgm:t>
        <a:bodyPr/>
        <a:lstStyle/>
        <a:p>
          <a:endParaRPr lang="en-US"/>
        </a:p>
      </dgm:t>
    </dgm:pt>
    <dgm:pt modelId="{0A292714-170E-45D8-BECE-9661676FD70D}">
      <dgm:prSet/>
      <dgm:spPr/>
      <dgm:t>
        <a:bodyPr/>
        <a:lstStyle/>
        <a:p>
          <a:pPr rtl="0"/>
          <a:r>
            <a:rPr lang="en-IN"/>
            <a:t>Energy Crisis &amp; Dependence on Fossil Fuels</a:t>
          </a:r>
        </a:p>
      </dgm:t>
    </dgm:pt>
    <dgm:pt modelId="{FBA4CB93-9470-4547-B9F1-0A4CFDAECF17}" type="parTrans" cxnId="{5ED05622-B510-4788-AE09-A404E933976A}">
      <dgm:prSet/>
      <dgm:spPr/>
      <dgm:t>
        <a:bodyPr/>
        <a:lstStyle/>
        <a:p>
          <a:endParaRPr lang="en-US"/>
        </a:p>
      </dgm:t>
    </dgm:pt>
    <dgm:pt modelId="{177E462A-7996-4398-8E1B-65543946A7CC}" type="sibTrans" cxnId="{5ED05622-B510-4788-AE09-A404E933976A}">
      <dgm:prSet/>
      <dgm:spPr/>
      <dgm:t>
        <a:bodyPr/>
        <a:lstStyle/>
        <a:p>
          <a:endParaRPr lang="en-US"/>
        </a:p>
      </dgm:t>
    </dgm:pt>
    <dgm:pt modelId="{998DCDF7-431E-4D2C-8497-3D92BE52D255}">
      <dgm:prSet/>
      <dgm:spPr/>
      <dgm:t>
        <a:bodyPr/>
        <a:lstStyle/>
        <a:p>
          <a:pPr rtl="0"/>
          <a:r>
            <a:rPr lang="en-IN"/>
            <a:t>Marine &amp; Coastal Pollution</a:t>
          </a:r>
        </a:p>
      </dgm:t>
    </dgm:pt>
    <dgm:pt modelId="{19B329B1-2A71-4C2E-A0CB-4021292AD160}" type="parTrans" cxnId="{5EE06BFA-D503-4CAB-BF95-6A8E8B7238CE}">
      <dgm:prSet/>
      <dgm:spPr/>
      <dgm:t>
        <a:bodyPr/>
        <a:lstStyle/>
        <a:p>
          <a:endParaRPr lang="en-US"/>
        </a:p>
      </dgm:t>
    </dgm:pt>
    <dgm:pt modelId="{9EC948BE-53F1-484A-BBDD-4548FA9DE893}" type="sibTrans" cxnId="{5EE06BFA-D503-4CAB-BF95-6A8E8B7238CE}">
      <dgm:prSet/>
      <dgm:spPr/>
      <dgm:t>
        <a:bodyPr/>
        <a:lstStyle/>
        <a:p>
          <a:endParaRPr lang="en-US"/>
        </a:p>
      </dgm:t>
    </dgm:pt>
    <dgm:pt modelId="{42DBBEDD-E9B8-435E-9C18-F881B9193998}">
      <dgm:prSet/>
      <dgm:spPr/>
      <dgm:t>
        <a:bodyPr/>
        <a:lstStyle/>
        <a:p>
          <a:pPr rtl="0"/>
          <a:r>
            <a:rPr lang="en-US"/>
            <a:t>Loss of Wetlands &amp; Water Bodies</a:t>
          </a:r>
          <a:endParaRPr lang="en-IN"/>
        </a:p>
      </dgm:t>
    </dgm:pt>
    <dgm:pt modelId="{E9F91A4A-F1D6-4AB7-B1B7-982DBF7D7495}" type="parTrans" cxnId="{5AB979C8-5F99-45CD-8560-5EF2A5AFD1C1}">
      <dgm:prSet/>
      <dgm:spPr/>
      <dgm:t>
        <a:bodyPr/>
        <a:lstStyle/>
        <a:p>
          <a:endParaRPr lang="en-US"/>
        </a:p>
      </dgm:t>
    </dgm:pt>
    <dgm:pt modelId="{53C8D655-4672-4EDE-93F2-BF1298DB8658}" type="sibTrans" cxnId="{5AB979C8-5F99-45CD-8560-5EF2A5AFD1C1}">
      <dgm:prSet/>
      <dgm:spPr/>
      <dgm:t>
        <a:bodyPr/>
        <a:lstStyle/>
        <a:p>
          <a:endParaRPr lang="en-US"/>
        </a:p>
      </dgm:t>
    </dgm:pt>
    <dgm:pt modelId="{A2BBD11B-341A-4E2C-8BFC-7A9312D92706}">
      <dgm:prSet/>
      <dgm:spPr/>
      <dgm:t>
        <a:bodyPr/>
        <a:lstStyle/>
        <a:p>
          <a:pPr rtl="0"/>
          <a:r>
            <a:rPr lang="en-IN"/>
            <a:t>Human-Wildlife Conflict</a:t>
          </a:r>
        </a:p>
      </dgm:t>
    </dgm:pt>
    <dgm:pt modelId="{249F99A5-2B09-429B-A7C7-BD7A9984B732}" type="parTrans" cxnId="{5D81E0CF-E744-4AC8-8B5A-37B08F829462}">
      <dgm:prSet/>
      <dgm:spPr/>
      <dgm:t>
        <a:bodyPr/>
        <a:lstStyle/>
        <a:p>
          <a:endParaRPr lang="en-US"/>
        </a:p>
      </dgm:t>
    </dgm:pt>
    <dgm:pt modelId="{F12EEAF4-E2A1-43FA-94D1-1A00AC3FDDBF}" type="sibTrans" cxnId="{5D81E0CF-E744-4AC8-8B5A-37B08F829462}">
      <dgm:prSet/>
      <dgm:spPr/>
      <dgm:t>
        <a:bodyPr/>
        <a:lstStyle/>
        <a:p>
          <a:endParaRPr lang="en-US"/>
        </a:p>
      </dgm:t>
    </dgm:pt>
    <dgm:pt modelId="{57F71EED-6B7C-4392-AEFE-98823F89271B}" type="pres">
      <dgm:prSet presAssocID="{861CC5B7-D187-4B5F-B66E-6F3666B5CD49}" presName="linear" presStyleCnt="0">
        <dgm:presLayoutVars>
          <dgm:animLvl val="lvl"/>
          <dgm:resizeHandles val="exact"/>
        </dgm:presLayoutVars>
      </dgm:prSet>
      <dgm:spPr/>
    </dgm:pt>
    <dgm:pt modelId="{85FD6DE5-91C5-48BE-AFDD-0912769654D1}" type="pres">
      <dgm:prSet presAssocID="{781F46F0-852B-4A69-B270-7167C7BB19F1}" presName="parentText" presStyleLbl="node1" presStyleIdx="0" presStyleCnt="10">
        <dgm:presLayoutVars>
          <dgm:chMax val="0"/>
          <dgm:bulletEnabled val="1"/>
        </dgm:presLayoutVars>
      </dgm:prSet>
      <dgm:spPr/>
    </dgm:pt>
    <dgm:pt modelId="{4F0B5229-4F9C-4EB9-9810-E274E7798F14}" type="pres">
      <dgm:prSet presAssocID="{3EEBF359-1F9D-4781-9477-817BDB854872}" presName="spacer" presStyleCnt="0"/>
      <dgm:spPr/>
    </dgm:pt>
    <dgm:pt modelId="{8A135A8A-66C7-452F-810F-F5189E87EF89}" type="pres">
      <dgm:prSet presAssocID="{F049F6BF-F033-4480-9F10-0A6D3D2484A1}" presName="parentText" presStyleLbl="node1" presStyleIdx="1" presStyleCnt="10">
        <dgm:presLayoutVars>
          <dgm:chMax val="0"/>
          <dgm:bulletEnabled val="1"/>
        </dgm:presLayoutVars>
      </dgm:prSet>
      <dgm:spPr/>
    </dgm:pt>
    <dgm:pt modelId="{507FF8D3-ADE6-4AEF-A3C8-07689B1D81BC}" type="pres">
      <dgm:prSet presAssocID="{F87D52ED-E5DC-4E11-8527-38C1631A98D6}" presName="spacer" presStyleCnt="0"/>
      <dgm:spPr/>
    </dgm:pt>
    <dgm:pt modelId="{AF1F5FB3-50E4-4D80-8F0E-0715CE0768F3}" type="pres">
      <dgm:prSet presAssocID="{5BE70318-2245-4AF5-82E6-943D016FD030}" presName="parentText" presStyleLbl="node1" presStyleIdx="2" presStyleCnt="10">
        <dgm:presLayoutVars>
          <dgm:chMax val="0"/>
          <dgm:bulletEnabled val="1"/>
        </dgm:presLayoutVars>
      </dgm:prSet>
      <dgm:spPr/>
    </dgm:pt>
    <dgm:pt modelId="{8C80528F-A6F5-47F7-9DEB-F75AAAF985C1}" type="pres">
      <dgm:prSet presAssocID="{A7C1FAB3-D609-447F-A6A9-34C2359FC306}" presName="spacer" presStyleCnt="0"/>
      <dgm:spPr/>
    </dgm:pt>
    <dgm:pt modelId="{06402BEB-3CB1-4E61-A7D8-C884B9360E6F}" type="pres">
      <dgm:prSet presAssocID="{657BB713-6A64-49C3-9BB1-94A483A643AC}" presName="parentText" presStyleLbl="node1" presStyleIdx="3" presStyleCnt="10">
        <dgm:presLayoutVars>
          <dgm:chMax val="0"/>
          <dgm:bulletEnabled val="1"/>
        </dgm:presLayoutVars>
      </dgm:prSet>
      <dgm:spPr/>
    </dgm:pt>
    <dgm:pt modelId="{CC9FB854-A9BD-4947-B752-8516E97BA0F1}" type="pres">
      <dgm:prSet presAssocID="{F60240D2-59A8-417E-A67F-3310569726F1}" presName="spacer" presStyleCnt="0"/>
      <dgm:spPr/>
    </dgm:pt>
    <dgm:pt modelId="{B4B2B55F-0B75-421A-9DA0-4F0CD87B8311}" type="pres">
      <dgm:prSet presAssocID="{32D28C15-7AB2-47B9-9500-912FD9AC7482}" presName="parentText" presStyleLbl="node1" presStyleIdx="4" presStyleCnt="10">
        <dgm:presLayoutVars>
          <dgm:chMax val="0"/>
          <dgm:bulletEnabled val="1"/>
        </dgm:presLayoutVars>
      </dgm:prSet>
      <dgm:spPr/>
    </dgm:pt>
    <dgm:pt modelId="{D2CC334D-0CAD-4BAE-AE3D-AAEBEFDF833C}" type="pres">
      <dgm:prSet presAssocID="{BF499B3E-D31A-4790-A9AE-93580C1E6FDE}" presName="spacer" presStyleCnt="0"/>
      <dgm:spPr/>
    </dgm:pt>
    <dgm:pt modelId="{066EC9AF-0CBF-4A3A-984F-6BFFA2B06F62}" type="pres">
      <dgm:prSet presAssocID="{0B1517F4-E473-44F3-86DA-84C1336B0C75}" presName="parentText" presStyleLbl="node1" presStyleIdx="5" presStyleCnt="10">
        <dgm:presLayoutVars>
          <dgm:chMax val="0"/>
          <dgm:bulletEnabled val="1"/>
        </dgm:presLayoutVars>
      </dgm:prSet>
      <dgm:spPr/>
    </dgm:pt>
    <dgm:pt modelId="{61CC595E-8549-43DF-93A1-B0B7795E2E30}" type="pres">
      <dgm:prSet presAssocID="{E135621B-2FC8-479B-87A9-D3D0AF03E6C4}" presName="spacer" presStyleCnt="0"/>
      <dgm:spPr/>
    </dgm:pt>
    <dgm:pt modelId="{54AA99DA-8EAE-442B-B5AD-D77E7548498E}" type="pres">
      <dgm:prSet presAssocID="{0A292714-170E-45D8-BECE-9661676FD70D}" presName="parentText" presStyleLbl="node1" presStyleIdx="6" presStyleCnt="10">
        <dgm:presLayoutVars>
          <dgm:chMax val="0"/>
          <dgm:bulletEnabled val="1"/>
        </dgm:presLayoutVars>
      </dgm:prSet>
      <dgm:spPr/>
    </dgm:pt>
    <dgm:pt modelId="{10C92BDF-C1E1-4577-960B-024039979DBD}" type="pres">
      <dgm:prSet presAssocID="{177E462A-7996-4398-8E1B-65543946A7CC}" presName="spacer" presStyleCnt="0"/>
      <dgm:spPr/>
    </dgm:pt>
    <dgm:pt modelId="{50BB0463-2249-4B2E-91C8-CC6CB1811AF8}" type="pres">
      <dgm:prSet presAssocID="{998DCDF7-431E-4D2C-8497-3D92BE52D255}" presName="parentText" presStyleLbl="node1" presStyleIdx="7" presStyleCnt="10">
        <dgm:presLayoutVars>
          <dgm:chMax val="0"/>
          <dgm:bulletEnabled val="1"/>
        </dgm:presLayoutVars>
      </dgm:prSet>
      <dgm:spPr/>
    </dgm:pt>
    <dgm:pt modelId="{1C9B712D-FFBE-470D-A5AE-31F002C41BEA}" type="pres">
      <dgm:prSet presAssocID="{9EC948BE-53F1-484A-BBDD-4548FA9DE893}" presName="spacer" presStyleCnt="0"/>
      <dgm:spPr/>
    </dgm:pt>
    <dgm:pt modelId="{359C9B72-B7D0-4FCE-A813-0EE653F4437E}" type="pres">
      <dgm:prSet presAssocID="{42DBBEDD-E9B8-435E-9C18-F881B9193998}" presName="parentText" presStyleLbl="node1" presStyleIdx="8" presStyleCnt="10">
        <dgm:presLayoutVars>
          <dgm:chMax val="0"/>
          <dgm:bulletEnabled val="1"/>
        </dgm:presLayoutVars>
      </dgm:prSet>
      <dgm:spPr/>
    </dgm:pt>
    <dgm:pt modelId="{2AA87293-DF20-4B2A-95E0-F677E79249F6}" type="pres">
      <dgm:prSet presAssocID="{53C8D655-4672-4EDE-93F2-BF1298DB8658}" presName="spacer" presStyleCnt="0"/>
      <dgm:spPr/>
    </dgm:pt>
    <dgm:pt modelId="{766B613E-483B-4526-93ED-0CDA048E0B6E}" type="pres">
      <dgm:prSet presAssocID="{A2BBD11B-341A-4E2C-8BFC-7A9312D92706}" presName="parentText" presStyleLbl="node1" presStyleIdx="9" presStyleCnt="10">
        <dgm:presLayoutVars>
          <dgm:chMax val="0"/>
          <dgm:bulletEnabled val="1"/>
        </dgm:presLayoutVars>
      </dgm:prSet>
      <dgm:spPr/>
    </dgm:pt>
  </dgm:ptLst>
  <dgm:cxnLst>
    <dgm:cxn modelId="{693BEC0E-C401-4813-A64F-7C281F17DC25}" srcId="{861CC5B7-D187-4B5F-B66E-6F3666B5CD49}" destId="{32D28C15-7AB2-47B9-9500-912FD9AC7482}" srcOrd="4" destOrd="0" parTransId="{FF370BFB-0613-4E0C-BF62-FA845B48C54C}" sibTransId="{BF499B3E-D31A-4790-A9AE-93580C1E6FDE}"/>
    <dgm:cxn modelId="{5ED05622-B510-4788-AE09-A404E933976A}" srcId="{861CC5B7-D187-4B5F-B66E-6F3666B5CD49}" destId="{0A292714-170E-45D8-BECE-9661676FD70D}" srcOrd="6" destOrd="0" parTransId="{FBA4CB93-9470-4547-B9F1-0A4CFDAECF17}" sibTransId="{177E462A-7996-4398-8E1B-65543946A7CC}"/>
    <dgm:cxn modelId="{C548B42E-B508-4933-9259-F97800644F9D}" type="presOf" srcId="{0B1517F4-E473-44F3-86DA-84C1336B0C75}" destId="{066EC9AF-0CBF-4A3A-984F-6BFFA2B06F62}" srcOrd="0" destOrd="0" presId="urn:microsoft.com/office/officeart/2005/8/layout/vList2"/>
    <dgm:cxn modelId="{E4480831-C772-4905-9508-7CFECDEB8D69}" type="presOf" srcId="{657BB713-6A64-49C3-9BB1-94A483A643AC}" destId="{06402BEB-3CB1-4E61-A7D8-C884B9360E6F}" srcOrd="0" destOrd="0" presId="urn:microsoft.com/office/officeart/2005/8/layout/vList2"/>
    <dgm:cxn modelId="{906E6A5F-1DD1-48E9-BB68-3B1FB753F6C5}" type="presOf" srcId="{0A292714-170E-45D8-BECE-9661676FD70D}" destId="{54AA99DA-8EAE-442B-B5AD-D77E7548498E}" srcOrd="0" destOrd="0" presId="urn:microsoft.com/office/officeart/2005/8/layout/vList2"/>
    <dgm:cxn modelId="{BCF86048-581F-457A-BE30-58624CE3AF65}" type="presOf" srcId="{861CC5B7-D187-4B5F-B66E-6F3666B5CD49}" destId="{57F71EED-6B7C-4392-AEFE-98823F89271B}" srcOrd="0" destOrd="0" presId="urn:microsoft.com/office/officeart/2005/8/layout/vList2"/>
    <dgm:cxn modelId="{07BDC749-00A0-4DAC-B35C-2F86B69A3E08}" srcId="{861CC5B7-D187-4B5F-B66E-6F3666B5CD49}" destId="{5BE70318-2245-4AF5-82E6-943D016FD030}" srcOrd="2" destOrd="0" parTransId="{B2C1A441-7B58-49E9-A792-834D7E7093EC}" sibTransId="{A7C1FAB3-D609-447F-A6A9-34C2359FC306}"/>
    <dgm:cxn modelId="{76CA506C-8BD1-441F-AE24-A5FDB55116A3}" type="presOf" srcId="{32D28C15-7AB2-47B9-9500-912FD9AC7482}" destId="{B4B2B55F-0B75-421A-9DA0-4F0CD87B8311}" srcOrd="0" destOrd="0" presId="urn:microsoft.com/office/officeart/2005/8/layout/vList2"/>
    <dgm:cxn modelId="{9FC3B374-D55F-4732-BB1B-73F52EA5EEC6}" type="presOf" srcId="{F049F6BF-F033-4480-9F10-0A6D3D2484A1}" destId="{8A135A8A-66C7-452F-810F-F5189E87EF89}" srcOrd="0" destOrd="0" presId="urn:microsoft.com/office/officeart/2005/8/layout/vList2"/>
    <dgm:cxn modelId="{88E89495-5685-4391-B1D1-A7A160DEDB5F}" srcId="{861CC5B7-D187-4B5F-B66E-6F3666B5CD49}" destId="{657BB713-6A64-49C3-9BB1-94A483A643AC}" srcOrd="3" destOrd="0" parTransId="{F6BB888A-7D46-4B45-B582-2F2E6D9E28D6}" sibTransId="{F60240D2-59A8-417E-A67F-3310569726F1}"/>
    <dgm:cxn modelId="{A0D5E999-6C6F-4BC6-B704-2917D8C8142B}" srcId="{861CC5B7-D187-4B5F-B66E-6F3666B5CD49}" destId="{F049F6BF-F033-4480-9F10-0A6D3D2484A1}" srcOrd="1" destOrd="0" parTransId="{D72B3483-D1DE-4161-BC8E-6287165695DF}" sibTransId="{F87D52ED-E5DC-4E11-8527-38C1631A98D6}"/>
    <dgm:cxn modelId="{41E9DAA3-516E-453F-B9C3-06CBCCA52D67}" type="presOf" srcId="{42DBBEDD-E9B8-435E-9C18-F881B9193998}" destId="{359C9B72-B7D0-4FCE-A813-0EE653F4437E}" srcOrd="0" destOrd="0" presId="urn:microsoft.com/office/officeart/2005/8/layout/vList2"/>
    <dgm:cxn modelId="{E23000AD-8819-4A1C-BA2E-F84F01E62874}" type="presOf" srcId="{998DCDF7-431E-4D2C-8497-3D92BE52D255}" destId="{50BB0463-2249-4B2E-91C8-CC6CB1811AF8}" srcOrd="0" destOrd="0" presId="urn:microsoft.com/office/officeart/2005/8/layout/vList2"/>
    <dgm:cxn modelId="{7707A3AE-4001-4EFA-9A96-9AD9EC42A3C6}" type="presOf" srcId="{781F46F0-852B-4A69-B270-7167C7BB19F1}" destId="{85FD6DE5-91C5-48BE-AFDD-0912769654D1}" srcOrd="0" destOrd="0" presId="urn:microsoft.com/office/officeart/2005/8/layout/vList2"/>
    <dgm:cxn modelId="{664B7BB7-3FE5-4130-867D-E0DD0D954447}" srcId="{861CC5B7-D187-4B5F-B66E-6F3666B5CD49}" destId="{781F46F0-852B-4A69-B270-7167C7BB19F1}" srcOrd="0" destOrd="0" parTransId="{FFB81D70-7F74-4D53-B9A3-636412F02177}" sibTransId="{3EEBF359-1F9D-4781-9477-817BDB854872}"/>
    <dgm:cxn modelId="{0762EDC4-B96F-4C1B-B20D-A4F78FEA12FC}" type="presOf" srcId="{A2BBD11B-341A-4E2C-8BFC-7A9312D92706}" destId="{766B613E-483B-4526-93ED-0CDA048E0B6E}" srcOrd="0" destOrd="0" presId="urn:microsoft.com/office/officeart/2005/8/layout/vList2"/>
    <dgm:cxn modelId="{288DF5C5-0A94-46A2-8B06-7699EEBFEA33}" type="presOf" srcId="{5BE70318-2245-4AF5-82E6-943D016FD030}" destId="{AF1F5FB3-50E4-4D80-8F0E-0715CE0768F3}" srcOrd="0" destOrd="0" presId="urn:microsoft.com/office/officeart/2005/8/layout/vList2"/>
    <dgm:cxn modelId="{5AB979C8-5F99-45CD-8560-5EF2A5AFD1C1}" srcId="{861CC5B7-D187-4B5F-B66E-6F3666B5CD49}" destId="{42DBBEDD-E9B8-435E-9C18-F881B9193998}" srcOrd="8" destOrd="0" parTransId="{E9F91A4A-F1D6-4AB7-B1B7-982DBF7D7495}" sibTransId="{53C8D655-4672-4EDE-93F2-BF1298DB8658}"/>
    <dgm:cxn modelId="{5D81E0CF-E744-4AC8-8B5A-37B08F829462}" srcId="{861CC5B7-D187-4B5F-B66E-6F3666B5CD49}" destId="{A2BBD11B-341A-4E2C-8BFC-7A9312D92706}" srcOrd="9" destOrd="0" parTransId="{249F99A5-2B09-429B-A7C7-BD7A9984B732}" sibTransId="{F12EEAF4-E2A1-43FA-94D1-1A00AC3FDDBF}"/>
    <dgm:cxn modelId="{24B714F1-521E-49FD-8E77-F24BFF0C3180}" srcId="{861CC5B7-D187-4B5F-B66E-6F3666B5CD49}" destId="{0B1517F4-E473-44F3-86DA-84C1336B0C75}" srcOrd="5" destOrd="0" parTransId="{B9F0BE9A-7F4F-4BA6-A775-ECD143A2B7CA}" sibTransId="{E135621B-2FC8-479B-87A9-D3D0AF03E6C4}"/>
    <dgm:cxn modelId="{5EE06BFA-D503-4CAB-BF95-6A8E8B7238CE}" srcId="{861CC5B7-D187-4B5F-B66E-6F3666B5CD49}" destId="{998DCDF7-431E-4D2C-8497-3D92BE52D255}" srcOrd="7" destOrd="0" parTransId="{19B329B1-2A71-4C2E-A0CB-4021292AD160}" sibTransId="{9EC948BE-53F1-484A-BBDD-4548FA9DE893}"/>
    <dgm:cxn modelId="{FD6BDBCE-164B-4164-95D4-038E7506909B}" type="presParOf" srcId="{57F71EED-6B7C-4392-AEFE-98823F89271B}" destId="{85FD6DE5-91C5-48BE-AFDD-0912769654D1}" srcOrd="0" destOrd="0" presId="urn:microsoft.com/office/officeart/2005/8/layout/vList2"/>
    <dgm:cxn modelId="{7D974550-FE89-47E8-8690-F4739DD43F3F}" type="presParOf" srcId="{57F71EED-6B7C-4392-AEFE-98823F89271B}" destId="{4F0B5229-4F9C-4EB9-9810-E274E7798F14}" srcOrd="1" destOrd="0" presId="urn:microsoft.com/office/officeart/2005/8/layout/vList2"/>
    <dgm:cxn modelId="{58E11C12-20E8-420D-8B61-025EAB796F2F}" type="presParOf" srcId="{57F71EED-6B7C-4392-AEFE-98823F89271B}" destId="{8A135A8A-66C7-452F-810F-F5189E87EF89}" srcOrd="2" destOrd="0" presId="urn:microsoft.com/office/officeart/2005/8/layout/vList2"/>
    <dgm:cxn modelId="{00383491-31ED-4F36-BF6B-15D7714F93A0}" type="presParOf" srcId="{57F71EED-6B7C-4392-AEFE-98823F89271B}" destId="{507FF8D3-ADE6-4AEF-A3C8-07689B1D81BC}" srcOrd="3" destOrd="0" presId="urn:microsoft.com/office/officeart/2005/8/layout/vList2"/>
    <dgm:cxn modelId="{BAE05B2E-F067-49DC-9915-88D8DA842A46}" type="presParOf" srcId="{57F71EED-6B7C-4392-AEFE-98823F89271B}" destId="{AF1F5FB3-50E4-4D80-8F0E-0715CE0768F3}" srcOrd="4" destOrd="0" presId="urn:microsoft.com/office/officeart/2005/8/layout/vList2"/>
    <dgm:cxn modelId="{226EAFA4-DBC3-4BA5-9B39-BF1AB75F3C3B}" type="presParOf" srcId="{57F71EED-6B7C-4392-AEFE-98823F89271B}" destId="{8C80528F-A6F5-47F7-9DEB-F75AAAF985C1}" srcOrd="5" destOrd="0" presId="urn:microsoft.com/office/officeart/2005/8/layout/vList2"/>
    <dgm:cxn modelId="{0E0C2D4A-9E10-4EE8-AE7C-E4D5CB105192}" type="presParOf" srcId="{57F71EED-6B7C-4392-AEFE-98823F89271B}" destId="{06402BEB-3CB1-4E61-A7D8-C884B9360E6F}" srcOrd="6" destOrd="0" presId="urn:microsoft.com/office/officeart/2005/8/layout/vList2"/>
    <dgm:cxn modelId="{51650D1C-2583-40ED-BCD7-72C89A48A643}" type="presParOf" srcId="{57F71EED-6B7C-4392-AEFE-98823F89271B}" destId="{CC9FB854-A9BD-4947-B752-8516E97BA0F1}" srcOrd="7" destOrd="0" presId="urn:microsoft.com/office/officeart/2005/8/layout/vList2"/>
    <dgm:cxn modelId="{0712CB7A-EC0E-4E00-B069-1B82E1C7AC52}" type="presParOf" srcId="{57F71EED-6B7C-4392-AEFE-98823F89271B}" destId="{B4B2B55F-0B75-421A-9DA0-4F0CD87B8311}" srcOrd="8" destOrd="0" presId="urn:microsoft.com/office/officeart/2005/8/layout/vList2"/>
    <dgm:cxn modelId="{B47045B3-0774-4D03-8438-917F994FF3C1}" type="presParOf" srcId="{57F71EED-6B7C-4392-AEFE-98823F89271B}" destId="{D2CC334D-0CAD-4BAE-AE3D-AAEBEFDF833C}" srcOrd="9" destOrd="0" presId="urn:microsoft.com/office/officeart/2005/8/layout/vList2"/>
    <dgm:cxn modelId="{E8EFA436-D94F-4C99-BA4C-02BA612E70FC}" type="presParOf" srcId="{57F71EED-6B7C-4392-AEFE-98823F89271B}" destId="{066EC9AF-0CBF-4A3A-984F-6BFFA2B06F62}" srcOrd="10" destOrd="0" presId="urn:microsoft.com/office/officeart/2005/8/layout/vList2"/>
    <dgm:cxn modelId="{26B1F873-5DBB-4C31-B412-C8A766D9EA66}" type="presParOf" srcId="{57F71EED-6B7C-4392-AEFE-98823F89271B}" destId="{61CC595E-8549-43DF-93A1-B0B7795E2E30}" srcOrd="11" destOrd="0" presId="urn:microsoft.com/office/officeart/2005/8/layout/vList2"/>
    <dgm:cxn modelId="{1CCBAC83-9A75-4749-9701-9AAFF6232C89}" type="presParOf" srcId="{57F71EED-6B7C-4392-AEFE-98823F89271B}" destId="{54AA99DA-8EAE-442B-B5AD-D77E7548498E}" srcOrd="12" destOrd="0" presId="urn:microsoft.com/office/officeart/2005/8/layout/vList2"/>
    <dgm:cxn modelId="{1DA89B2B-7F35-46DD-8F8C-E8ABD1E11459}" type="presParOf" srcId="{57F71EED-6B7C-4392-AEFE-98823F89271B}" destId="{10C92BDF-C1E1-4577-960B-024039979DBD}" srcOrd="13" destOrd="0" presId="urn:microsoft.com/office/officeart/2005/8/layout/vList2"/>
    <dgm:cxn modelId="{5440F97A-2903-4FAA-8117-861723ED5CAB}" type="presParOf" srcId="{57F71EED-6B7C-4392-AEFE-98823F89271B}" destId="{50BB0463-2249-4B2E-91C8-CC6CB1811AF8}" srcOrd="14" destOrd="0" presId="urn:microsoft.com/office/officeart/2005/8/layout/vList2"/>
    <dgm:cxn modelId="{A0CA07CD-2193-4072-B0AF-8DFD09A3C2C9}" type="presParOf" srcId="{57F71EED-6B7C-4392-AEFE-98823F89271B}" destId="{1C9B712D-FFBE-470D-A5AE-31F002C41BEA}" srcOrd="15" destOrd="0" presId="urn:microsoft.com/office/officeart/2005/8/layout/vList2"/>
    <dgm:cxn modelId="{B8805BF3-6514-46D9-AD6D-494A37E8B52D}" type="presParOf" srcId="{57F71EED-6B7C-4392-AEFE-98823F89271B}" destId="{359C9B72-B7D0-4FCE-A813-0EE653F4437E}" srcOrd="16" destOrd="0" presId="urn:microsoft.com/office/officeart/2005/8/layout/vList2"/>
    <dgm:cxn modelId="{31527C87-3D13-4174-971C-1D985F5FE097}" type="presParOf" srcId="{57F71EED-6B7C-4392-AEFE-98823F89271B}" destId="{2AA87293-DF20-4B2A-95E0-F677E79249F6}" srcOrd="17" destOrd="0" presId="urn:microsoft.com/office/officeart/2005/8/layout/vList2"/>
    <dgm:cxn modelId="{8BFFDFEE-0E10-472A-B528-BF63AB9AC2AA}" type="presParOf" srcId="{57F71EED-6B7C-4392-AEFE-98823F89271B}" destId="{766B613E-483B-4526-93ED-0CDA048E0B6E}" srcOrd="1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FD6DE5-91C5-48BE-AFDD-0912769654D1}">
      <dsp:nvSpPr>
        <dsp:cNvPr id="0" name=""/>
        <dsp:cNvSpPr/>
      </dsp:nvSpPr>
      <dsp:spPr>
        <a:xfrm>
          <a:off x="0" y="7439"/>
          <a:ext cx="7924800" cy="38376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rtl="0">
            <a:lnSpc>
              <a:spcPct val="90000"/>
            </a:lnSpc>
            <a:spcBef>
              <a:spcPct val="0"/>
            </a:spcBef>
            <a:spcAft>
              <a:spcPct val="35000"/>
            </a:spcAft>
            <a:buNone/>
          </a:pPr>
          <a:r>
            <a:rPr lang="en-IN" sz="1600" kern="1200" dirty="0"/>
            <a:t>Air Pollution</a:t>
          </a:r>
        </a:p>
      </dsp:txBody>
      <dsp:txXfrm>
        <a:off x="18734" y="26173"/>
        <a:ext cx="7887332" cy="346292"/>
      </dsp:txXfrm>
    </dsp:sp>
    <dsp:sp modelId="{8A135A8A-66C7-452F-810F-F5189E87EF89}">
      <dsp:nvSpPr>
        <dsp:cNvPr id="0" name=""/>
        <dsp:cNvSpPr/>
      </dsp:nvSpPr>
      <dsp:spPr>
        <a:xfrm>
          <a:off x="0" y="437279"/>
          <a:ext cx="7924800" cy="38376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rtl="0">
            <a:lnSpc>
              <a:spcPct val="90000"/>
            </a:lnSpc>
            <a:spcBef>
              <a:spcPct val="0"/>
            </a:spcBef>
            <a:spcAft>
              <a:spcPct val="35000"/>
            </a:spcAft>
            <a:buNone/>
          </a:pPr>
          <a:r>
            <a:rPr lang="en-IN" sz="1600" kern="1200"/>
            <a:t>Water Pollution &amp; Scarcity</a:t>
          </a:r>
        </a:p>
      </dsp:txBody>
      <dsp:txXfrm>
        <a:off x="18734" y="456013"/>
        <a:ext cx="7887332" cy="346292"/>
      </dsp:txXfrm>
    </dsp:sp>
    <dsp:sp modelId="{AF1F5FB3-50E4-4D80-8F0E-0715CE0768F3}">
      <dsp:nvSpPr>
        <dsp:cNvPr id="0" name=""/>
        <dsp:cNvSpPr/>
      </dsp:nvSpPr>
      <dsp:spPr>
        <a:xfrm>
          <a:off x="0" y="867120"/>
          <a:ext cx="7924800" cy="38376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rtl="0">
            <a:lnSpc>
              <a:spcPct val="90000"/>
            </a:lnSpc>
            <a:spcBef>
              <a:spcPct val="0"/>
            </a:spcBef>
            <a:spcAft>
              <a:spcPct val="35000"/>
            </a:spcAft>
            <a:buNone/>
          </a:pPr>
          <a:r>
            <a:rPr lang="en-IN" sz="1600" kern="1200"/>
            <a:t>Deforestation &amp; Biodiversity Loss</a:t>
          </a:r>
        </a:p>
      </dsp:txBody>
      <dsp:txXfrm>
        <a:off x="18734" y="885854"/>
        <a:ext cx="7887332" cy="346292"/>
      </dsp:txXfrm>
    </dsp:sp>
    <dsp:sp modelId="{06402BEB-3CB1-4E61-A7D8-C884B9360E6F}">
      <dsp:nvSpPr>
        <dsp:cNvPr id="0" name=""/>
        <dsp:cNvSpPr/>
      </dsp:nvSpPr>
      <dsp:spPr>
        <a:xfrm>
          <a:off x="0" y="1296960"/>
          <a:ext cx="7924800" cy="38376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rtl="0">
            <a:lnSpc>
              <a:spcPct val="90000"/>
            </a:lnSpc>
            <a:spcBef>
              <a:spcPct val="0"/>
            </a:spcBef>
            <a:spcAft>
              <a:spcPct val="35000"/>
            </a:spcAft>
            <a:buNone/>
          </a:pPr>
          <a:r>
            <a:rPr lang="en-US" sz="1600" kern="1200"/>
            <a:t>Climate Change &amp; Extreme Weather Events</a:t>
          </a:r>
          <a:endParaRPr lang="en-IN" sz="1600" kern="1200"/>
        </a:p>
      </dsp:txBody>
      <dsp:txXfrm>
        <a:off x="18734" y="1315694"/>
        <a:ext cx="7887332" cy="346292"/>
      </dsp:txXfrm>
    </dsp:sp>
    <dsp:sp modelId="{B4B2B55F-0B75-421A-9DA0-4F0CD87B8311}">
      <dsp:nvSpPr>
        <dsp:cNvPr id="0" name=""/>
        <dsp:cNvSpPr/>
      </dsp:nvSpPr>
      <dsp:spPr>
        <a:xfrm>
          <a:off x="0" y="1726800"/>
          <a:ext cx="7924800" cy="38376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rtl="0">
            <a:lnSpc>
              <a:spcPct val="90000"/>
            </a:lnSpc>
            <a:spcBef>
              <a:spcPct val="0"/>
            </a:spcBef>
            <a:spcAft>
              <a:spcPct val="35000"/>
            </a:spcAft>
            <a:buNone/>
          </a:pPr>
          <a:r>
            <a:rPr lang="en-IN" sz="1600" kern="1200"/>
            <a:t>Waste Management Crisis</a:t>
          </a:r>
        </a:p>
      </dsp:txBody>
      <dsp:txXfrm>
        <a:off x="18734" y="1745534"/>
        <a:ext cx="7887332" cy="346292"/>
      </dsp:txXfrm>
    </dsp:sp>
    <dsp:sp modelId="{066EC9AF-0CBF-4A3A-984F-6BFFA2B06F62}">
      <dsp:nvSpPr>
        <dsp:cNvPr id="0" name=""/>
        <dsp:cNvSpPr/>
      </dsp:nvSpPr>
      <dsp:spPr>
        <a:xfrm>
          <a:off x="0" y="2156640"/>
          <a:ext cx="7924800" cy="38376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rtl="0">
            <a:lnSpc>
              <a:spcPct val="90000"/>
            </a:lnSpc>
            <a:spcBef>
              <a:spcPct val="0"/>
            </a:spcBef>
            <a:spcAft>
              <a:spcPct val="35000"/>
            </a:spcAft>
            <a:buNone/>
          </a:pPr>
          <a:r>
            <a:rPr lang="en-IN" sz="1600" kern="1200"/>
            <a:t>Soil Degradation &amp; Desertification</a:t>
          </a:r>
        </a:p>
      </dsp:txBody>
      <dsp:txXfrm>
        <a:off x="18734" y="2175374"/>
        <a:ext cx="7887332" cy="346292"/>
      </dsp:txXfrm>
    </dsp:sp>
    <dsp:sp modelId="{54AA99DA-8EAE-442B-B5AD-D77E7548498E}">
      <dsp:nvSpPr>
        <dsp:cNvPr id="0" name=""/>
        <dsp:cNvSpPr/>
      </dsp:nvSpPr>
      <dsp:spPr>
        <a:xfrm>
          <a:off x="0" y="2586480"/>
          <a:ext cx="7924800" cy="38376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rtl="0">
            <a:lnSpc>
              <a:spcPct val="90000"/>
            </a:lnSpc>
            <a:spcBef>
              <a:spcPct val="0"/>
            </a:spcBef>
            <a:spcAft>
              <a:spcPct val="35000"/>
            </a:spcAft>
            <a:buNone/>
          </a:pPr>
          <a:r>
            <a:rPr lang="en-IN" sz="1600" kern="1200"/>
            <a:t>Energy Crisis &amp; Dependence on Fossil Fuels</a:t>
          </a:r>
        </a:p>
      </dsp:txBody>
      <dsp:txXfrm>
        <a:off x="18734" y="2605214"/>
        <a:ext cx="7887332" cy="346292"/>
      </dsp:txXfrm>
    </dsp:sp>
    <dsp:sp modelId="{50BB0463-2249-4B2E-91C8-CC6CB1811AF8}">
      <dsp:nvSpPr>
        <dsp:cNvPr id="0" name=""/>
        <dsp:cNvSpPr/>
      </dsp:nvSpPr>
      <dsp:spPr>
        <a:xfrm>
          <a:off x="0" y="3016320"/>
          <a:ext cx="7924800" cy="38376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rtl="0">
            <a:lnSpc>
              <a:spcPct val="90000"/>
            </a:lnSpc>
            <a:spcBef>
              <a:spcPct val="0"/>
            </a:spcBef>
            <a:spcAft>
              <a:spcPct val="35000"/>
            </a:spcAft>
            <a:buNone/>
          </a:pPr>
          <a:r>
            <a:rPr lang="en-IN" sz="1600" kern="1200"/>
            <a:t>Marine &amp; Coastal Pollution</a:t>
          </a:r>
        </a:p>
      </dsp:txBody>
      <dsp:txXfrm>
        <a:off x="18734" y="3035054"/>
        <a:ext cx="7887332" cy="346292"/>
      </dsp:txXfrm>
    </dsp:sp>
    <dsp:sp modelId="{359C9B72-B7D0-4FCE-A813-0EE653F4437E}">
      <dsp:nvSpPr>
        <dsp:cNvPr id="0" name=""/>
        <dsp:cNvSpPr/>
      </dsp:nvSpPr>
      <dsp:spPr>
        <a:xfrm>
          <a:off x="0" y="3446160"/>
          <a:ext cx="7924800" cy="38376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rtl="0">
            <a:lnSpc>
              <a:spcPct val="90000"/>
            </a:lnSpc>
            <a:spcBef>
              <a:spcPct val="0"/>
            </a:spcBef>
            <a:spcAft>
              <a:spcPct val="35000"/>
            </a:spcAft>
            <a:buNone/>
          </a:pPr>
          <a:r>
            <a:rPr lang="en-US" sz="1600" kern="1200"/>
            <a:t>Loss of Wetlands &amp; Water Bodies</a:t>
          </a:r>
          <a:endParaRPr lang="en-IN" sz="1600" kern="1200"/>
        </a:p>
      </dsp:txBody>
      <dsp:txXfrm>
        <a:off x="18734" y="3464894"/>
        <a:ext cx="7887332" cy="346292"/>
      </dsp:txXfrm>
    </dsp:sp>
    <dsp:sp modelId="{766B613E-483B-4526-93ED-0CDA048E0B6E}">
      <dsp:nvSpPr>
        <dsp:cNvPr id="0" name=""/>
        <dsp:cNvSpPr/>
      </dsp:nvSpPr>
      <dsp:spPr>
        <a:xfrm>
          <a:off x="0" y="3876000"/>
          <a:ext cx="7924800" cy="38376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rtl="0">
            <a:lnSpc>
              <a:spcPct val="90000"/>
            </a:lnSpc>
            <a:spcBef>
              <a:spcPct val="0"/>
            </a:spcBef>
            <a:spcAft>
              <a:spcPct val="35000"/>
            </a:spcAft>
            <a:buNone/>
          </a:pPr>
          <a:r>
            <a:rPr lang="en-IN" sz="1600" kern="1200"/>
            <a:t>Human-Wildlife Conflict</a:t>
          </a:r>
        </a:p>
      </dsp:txBody>
      <dsp:txXfrm>
        <a:off x="18734" y="3894734"/>
        <a:ext cx="7887332" cy="34629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jpeg>
</file>

<file path=ppt/media/image13.jpe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728021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33969884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16334747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385233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2681423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6692717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2/6/2025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3854440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2/6/2025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14202100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2/6/2025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27823639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16988730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41690638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2/6/2025</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10235929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jpeg"/></Relationships>
</file>

<file path=ppt/slides/_rels/slide1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hyperlink" Target="https://byjus.com/biology/aquatic-ecosystem/" TargetMode="Externa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2212975"/>
          </a:xfrm>
        </p:spPr>
        <p:txBody>
          <a:bodyPr/>
          <a:lstStyle/>
          <a:p>
            <a:r>
              <a:rPr lang="en-US" b="1" dirty="0">
                <a:solidFill>
                  <a:srgbClr val="00B050"/>
                </a:solidFill>
                <a:latin typeface="Times New Roman" pitchFamily="18" charset="0"/>
                <a:cs typeface="Times New Roman" pitchFamily="18" charset="0"/>
              </a:rPr>
              <a:t>Environmental Management</a:t>
            </a:r>
            <a:br>
              <a:rPr lang="en-US" b="1" dirty="0">
                <a:solidFill>
                  <a:srgbClr val="00B050"/>
                </a:solidFill>
                <a:latin typeface="Times New Roman" pitchFamily="18" charset="0"/>
                <a:cs typeface="Times New Roman" pitchFamily="18" charset="0"/>
              </a:rPr>
            </a:br>
            <a:r>
              <a:rPr lang="en-US" b="1" dirty="0">
                <a:solidFill>
                  <a:srgbClr val="00B050"/>
                </a:solidFill>
                <a:latin typeface="Times New Roman" pitchFamily="18" charset="0"/>
                <a:cs typeface="Times New Roman" pitchFamily="18" charset="0"/>
              </a:rPr>
              <a:t>Sem-VIII</a:t>
            </a:r>
            <a:br>
              <a:rPr lang="en-US" b="1" dirty="0">
                <a:solidFill>
                  <a:srgbClr val="00B050"/>
                </a:solidFill>
                <a:latin typeface="Times New Roman" pitchFamily="18" charset="0"/>
                <a:cs typeface="Times New Roman" pitchFamily="18" charset="0"/>
              </a:rPr>
            </a:br>
            <a:endParaRPr lang="en-US" sz="2000" b="1" dirty="0">
              <a:solidFill>
                <a:srgbClr val="00B050"/>
              </a:solidFill>
              <a:latin typeface="Times New Roman" pitchFamily="18" charset="0"/>
              <a:cs typeface="Times New Roman" pitchFamily="18" charset="0"/>
            </a:endParaRPr>
          </a:p>
        </p:txBody>
      </p:sp>
    </p:spTree>
    <p:extLst>
      <p:ext uri="{BB962C8B-B14F-4D97-AF65-F5344CB8AC3E}">
        <p14:creationId xmlns:p14="http://schemas.microsoft.com/office/powerpoint/2010/main" val="33721352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763000" cy="762000"/>
          </a:xfrm>
        </p:spPr>
        <p:txBody>
          <a:bodyPr>
            <a:noAutofit/>
          </a:bodyPr>
          <a:lstStyle/>
          <a:p>
            <a:pPr marL="457200" indent="-457200" algn="l">
              <a:buFont typeface="Wingdings" pitchFamily="2" charset="2"/>
              <a:buChar char="v"/>
            </a:pPr>
            <a:r>
              <a:rPr lang="en-US" sz="3200" b="1" dirty="0">
                <a:solidFill>
                  <a:srgbClr val="0000FF"/>
                </a:solidFill>
              </a:rPr>
              <a:t>Biotic form </a:t>
            </a:r>
            <a:r>
              <a:rPr lang="en-US" sz="2100" b="1" dirty="0"/>
              <a:t>(</a:t>
            </a:r>
            <a:r>
              <a:rPr lang="en-US" sz="2100" b="1" dirty="0">
                <a:solidFill>
                  <a:srgbClr val="C00000"/>
                </a:solidFill>
              </a:rPr>
              <a:t>Any living part of an environment with which an organism might interact. </a:t>
            </a:r>
            <a:r>
              <a:rPr lang="fr-FR" sz="2100" b="1" dirty="0">
                <a:solidFill>
                  <a:srgbClr val="C00000"/>
                </a:solidFill>
              </a:rPr>
              <a:t>Ex. Animals, plants, mushrooms, bacteria, etc. </a:t>
            </a:r>
            <a:r>
              <a:rPr lang="fr-FR" sz="2100" b="1" dirty="0"/>
              <a:t>)</a:t>
            </a:r>
            <a:r>
              <a:rPr lang="fr-FR" sz="2200" dirty="0"/>
              <a:t> </a:t>
            </a:r>
            <a:endParaRPr lang="en-US" sz="3200" dirty="0"/>
          </a:p>
        </p:txBody>
      </p:sp>
      <p:sp>
        <p:nvSpPr>
          <p:cNvPr id="4" name="Content Placeholder 3">
            <a:extLst>
              <a:ext uri="{FF2B5EF4-FFF2-40B4-BE49-F238E27FC236}">
                <a16:creationId xmlns:a16="http://schemas.microsoft.com/office/drawing/2014/main" id="{33BE3657-A362-40D8-AA07-EAF87E93BAC7}"/>
              </a:ext>
            </a:extLst>
          </p:cNvPr>
          <p:cNvSpPr>
            <a:spLocks noGrp="1"/>
          </p:cNvSpPr>
          <p:nvPr>
            <p:ph idx="1"/>
          </p:nvPr>
        </p:nvSpPr>
        <p:spPr>
          <a:xfrm>
            <a:off x="152400" y="1219200"/>
            <a:ext cx="8839200" cy="3477875"/>
          </a:xfrm>
          <a:prstGeom prst="rect">
            <a:avLst/>
          </a:prstGeom>
        </p:spPr>
        <p:txBody>
          <a:bodyPr wrap="square">
            <a:spAutoFit/>
          </a:bodyPr>
          <a:lstStyle/>
          <a:p>
            <a:pPr indent="0">
              <a:spcBef>
                <a:spcPts val="0"/>
              </a:spcBef>
            </a:pPr>
            <a:r>
              <a:rPr lang="en-US" sz="2000" b="1" dirty="0"/>
              <a:t>Autotrophs</a:t>
            </a:r>
            <a:r>
              <a:rPr lang="en-US" sz="2000" dirty="0"/>
              <a:t> </a:t>
            </a:r>
            <a:r>
              <a:rPr lang="en-US" sz="2000" dirty="0">
                <a:solidFill>
                  <a:srgbClr val="AC0498"/>
                </a:solidFill>
              </a:rPr>
              <a:t>– Organisms that capture energy from sunlight or chemicals and convert it into forms, living cells can use.</a:t>
            </a:r>
          </a:p>
          <a:p>
            <a:pPr indent="0">
              <a:spcBef>
                <a:spcPts val="0"/>
              </a:spcBef>
            </a:pPr>
            <a:r>
              <a:rPr lang="en-US" sz="2000" b="1" dirty="0"/>
              <a:t>Heterotrophs</a:t>
            </a:r>
            <a:r>
              <a:rPr lang="en-US" sz="2000" dirty="0">
                <a:solidFill>
                  <a:srgbClr val="AC0498"/>
                </a:solidFill>
              </a:rPr>
              <a:t> – can not make their own food; acquire energy from other organisms by ingesting (taking inside) them.</a:t>
            </a:r>
          </a:p>
          <a:p>
            <a:pPr indent="0">
              <a:spcBef>
                <a:spcPts val="0"/>
              </a:spcBef>
            </a:pPr>
            <a:r>
              <a:rPr lang="en-US" sz="2000" b="1" dirty="0">
                <a:solidFill>
                  <a:srgbClr val="FF0000"/>
                </a:solidFill>
              </a:rPr>
              <a:t>Producers </a:t>
            </a:r>
            <a:r>
              <a:rPr lang="en-US" sz="2000" dirty="0"/>
              <a:t>– Make their own food.</a:t>
            </a:r>
          </a:p>
          <a:p>
            <a:pPr indent="0">
              <a:spcBef>
                <a:spcPts val="0"/>
              </a:spcBef>
            </a:pPr>
            <a:r>
              <a:rPr lang="en-US" sz="2000" b="1" dirty="0">
                <a:solidFill>
                  <a:srgbClr val="00B050"/>
                </a:solidFill>
              </a:rPr>
              <a:t>Primary producers </a:t>
            </a:r>
            <a:r>
              <a:rPr lang="en-US" sz="2000" dirty="0"/>
              <a:t>– the first producers of energy-rich compounds that are later used by other organisms.</a:t>
            </a:r>
          </a:p>
          <a:p>
            <a:pPr indent="0">
              <a:spcBef>
                <a:spcPts val="0"/>
              </a:spcBef>
              <a:buNone/>
            </a:pPr>
            <a:r>
              <a:rPr lang="en-US" sz="2000" dirty="0">
                <a:sym typeface="Wingdings" pitchFamily="2" charset="2"/>
              </a:rPr>
              <a:t></a:t>
            </a:r>
            <a:r>
              <a:rPr lang="en-US" sz="2000" dirty="0"/>
              <a:t>Autotrophs are primary producers!</a:t>
            </a:r>
          </a:p>
          <a:p>
            <a:pPr indent="0">
              <a:spcBef>
                <a:spcPts val="0"/>
              </a:spcBef>
              <a:buNone/>
            </a:pPr>
            <a:r>
              <a:rPr lang="en-US" sz="2000" dirty="0">
                <a:sym typeface="Wingdings" pitchFamily="2" charset="2"/>
              </a:rPr>
              <a:t></a:t>
            </a:r>
            <a:r>
              <a:rPr lang="en-US" sz="2000" dirty="0"/>
              <a:t>Most engage in the process of photosynthesis.</a:t>
            </a:r>
          </a:p>
          <a:p>
            <a:pPr indent="0">
              <a:spcBef>
                <a:spcPts val="0"/>
              </a:spcBef>
              <a:buNone/>
            </a:pPr>
            <a:r>
              <a:rPr lang="en-US" sz="2000" dirty="0">
                <a:sym typeface="Wingdings" pitchFamily="2" charset="2"/>
              </a:rPr>
              <a:t></a:t>
            </a:r>
            <a:r>
              <a:rPr lang="en-US" sz="2000" dirty="0"/>
              <a:t>Chemosynthesis – chemical energy is used to produce  carbohydrates in dark conditions (like the deep oceans).</a:t>
            </a:r>
            <a:endParaRPr lang="en-US" sz="2600" dirty="0"/>
          </a:p>
        </p:txBody>
      </p:sp>
      <p:pic>
        <p:nvPicPr>
          <p:cNvPr id="1026" name="Picture 2" descr="Chemosynthesis – Definition, Process, Equation, and Exampl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76800" y="4983768"/>
            <a:ext cx="3929420" cy="174466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6" descr="Photosynthesis Equation Photos, Images &amp; Pictures | Shutterstoc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4837379"/>
            <a:ext cx="3505200" cy="1891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26359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85800" y="533400"/>
            <a:ext cx="8077200" cy="5693866"/>
          </a:xfrm>
          <a:prstGeom prst="rect">
            <a:avLst/>
          </a:prstGeom>
        </p:spPr>
        <p:txBody>
          <a:bodyPr wrap="square">
            <a:spAutoFit/>
          </a:bodyPr>
          <a:lstStyle/>
          <a:p>
            <a:pPr marL="342900" indent="-342900">
              <a:buFont typeface="Arial" pitchFamily="34" charset="0"/>
              <a:buChar char="•"/>
            </a:pPr>
            <a:r>
              <a:rPr lang="en-US" sz="2800" b="1" dirty="0">
                <a:solidFill>
                  <a:srgbClr val="FF0000"/>
                </a:solidFill>
              </a:rPr>
              <a:t>Consumers </a:t>
            </a:r>
            <a:r>
              <a:rPr lang="en-US" sz="2800" dirty="0"/>
              <a:t>– organisms that rely on other organisms for energy and nutrients.</a:t>
            </a:r>
          </a:p>
          <a:p>
            <a:r>
              <a:rPr lang="en-US" sz="2800" b="1" dirty="0">
                <a:solidFill>
                  <a:srgbClr val="0000FF"/>
                </a:solidFill>
                <a:sym typeface="Wingdings" pitchFamily="2" charset="2"/>
              </a:rPr>
              <a:t></a:t>
            </a:r>
            <a:r>
              <a:rPr lang="en-US" sz="2800" b="1" dirty="0">
                <a:solidFill>
                  <a:srgbClr val="0000FF"/>
                </a:solidFill>
              </a:rPr>
              <a:t>Carnivores </a:t>
            </a:r>
            <a:r>
              <a:rPr lang="en-US" sz="2800" dirty="0"/>
              <a:t>– kill and eat other animals.</a:t>
            </a:r>
          </a:p>
          <a:p>
            <a:r>
              <a:rPr lang="en-US" sz="2800" b="1" dirty="0">
                <a:solidFill>
                  <a:srgbClr val="0000FF"/>
                </a:solidFill>
                <a:sym typeface="Wingdings" pitchFamily="2" charset="2"/>
              </a:rPr>
              <a:t> </a:t>
            </a:r>
            <a:r>
              <a:rPr lang="en-US" sz="2800" b="1" dirty="0">
                <a:solidFill>
                  <a:srgbClr val="0000FF"/>
                </a:solidFill>
              </a:rPr>
              <a:t>Hunters</a:t>
            </a:r>
            <a:r>
              <a:rPr lang="en-US" sz="2800" dirty="0"/>
              <a:t> – consume the bodies of dead animals.</a:t>
            </a:r>
          </a:p>
          <a:p>
            <a:pPr marL="342900" indent="-342900">
              <a:buFont typeface="Arial" pitchFamily="34" charset="0"/>
              <a:buChar char="•"/>
            </a:pPr>
            <a:r>
              <a:rPr lang="en-US" sz="2800" b="1" dirty="0">
                <a:solidFill>
                  <a:srgbClr val="FF0000"/>
                </a:solidFill>
              </a:rPr>
              <a:t>Decomposers</a:t>
            </a:r>
            <a:r>
              <a:rPr lang="en-US" sz="2800" b="1" dirty="0"/>
              <a:t> </a:t>
            </a:r>
            <a:r>
              <a:rPr lang="en-US" sz="2800" dirty="0"/>
              <a:t>– chemically break down organic matter (bacteria and fungi are examples).</a:t>
            </a:r>
          </a:p>
          <a:p>
            <a:r>
              <a:rPr lang="en-US" sz="2800" b="1" dirty="0">
                <a:sym typeface="Wingdings" pitchFamily="2" charset="2"/>
              </a:rPr>
              <a:t></a:t>
            </a:r>
            <a:r>
              <a:rPr lang="en-US" sz="2800" b="1" dirty="0"/>
              <a:t>Herbivores </a:t>
            </a:r>
            <a:r>
              <a:rPr lang="en-US" sz="2800" dirty="0"/>
              <a:t>– eat plants.</a:t>
            </a:r>
          </a:p>
          <a:p>
            <a:r>
              <a:rPr lang="en-US" sz="2800" b="1" dirty="0">
                <a:sym typeface="Wingdings" pitchFamily="2" charset="2"/>
              </a:rPr>
              <a:t></a:t>
            </a:r>
            <a:r>
              <a:rPr lang="en-US" sz="2800" b="1" dirty="0"/>
              <a:t>Omnivores </a:t>
            </a:r>
            <a:r>
              <a:rPr lang="en-US" sz="2800" dirty="0"/>
              <a:t>– diets include both plant and animal matter.</a:t>
            </a:r>
          </a:p>
          <a:p>
            <a:r>
              <a:rPr lang="en-US" sz="2800" b="1" dirty="0">
                <a:sym typeface="Wingdings" pitchFamily="2" charset="2"/>
              </a:rPr>
              <a:t> </a:t>
            </a:r>
            <a:r>
              <a:rPr lang="en-US" sz="2800" b="1" dirty="0" err="1"/>
              <a:t>Detritivores</a:t>
            </a:r>
            <a:r>
              <a:rPr lang="en-US" sz="2800" dirty="0"/>
              <a:t> – feed on detritus (small pieces of decaying matter) by grinding them into smaller pieces (earthworms and snails are examples). Often digest the decomposers living on the detritus.</a:t>
            </a:r>
          </a:p>
        </p:txBody>
      </p:sp>
    </p:spTree>
    <p:extLst>
      <p:ext uri="{BB962C8B-B14F-4D97-AF65-F5344CB8AC3E}">
        <p14:creationId xmlns:p14="http://schemas.microsoft.com/office/powerpoint/2010/main" val="11413652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noAutofit/>
          </a:bodyPr>
          <a:lstStyle/>
          <a:p>
            <a:pPr marL="457200" indent="-457200" algn="l">
              <a:buFont typeface="Wingdings" pitchFamily="2" charset="2"/>
              <a:buChar char="v"/>
            </a:pPr>
            <a:r>
              <a:rPr lang="en-US" sz="3200" b="1" dirty="0">
                <a:solidFill>
                  <a:srgbClr val="0000FF"/>
                </a:solidFill>
              </a:rPr>
              <a:t>Abiotic factors </a:t>
            </a:r>
            <a:r>
              <a:rPr lang="en-US" sz="2000" b="1" dirty="0">
                <a:solidFill>
                  <a:srgbClr val="C00000"/>
                </a:solidFill>
              </a:rPr>
              <a:t>(Nonliving part of the environment that influence the organism. Ex. Sunlight, heat, precipitation, humidity, wind, water current, soil type, etc.)</a:t>
            </a:r>
            <a:endParaRPr lang="en-US" sz="3200" b="1" dirty="0">
              <a:solidFill>
                <a:srgbClr val="C00000"/>
              </a:solidFill>
            </a:endParaRPr>
          </a:p>
        </p:txBody>
      </p:sp>
      <p:sp>
        <p:nvSpPr>
          <p:cNvPr id="3" name="Content Placeholder 2"/>
          <p:cNvSpPr>
            <a:spLocks noGrp="1"/>
          </p:cNvSpPr>
          <p:nvPr>
            <p:ph idx="1"/>
          </p:nvPr>
        </p:nvSpPr>
        <p:spPr>
          <a:xfrm>
            <a:off x="152400" y="1447800"/>
            <a:ext cx="8763000" cy="4815105"/>
          </a:xfrm>
        </p:spPr>
        <p:txBody>
          <a:bodyPr>
            <a:normAutofit/>
          </a:bodyPr>
          <a:lstStyle/>
          <a:p>
            <a:pPr indent="0">
              <a:spcBef>
                <a:spcPts val="0"/>
              </a:spcBef>
            </a:pPr>
            <a:r>
              <a:rPr lang="en-US" sz="2800" dirty="0"/>
              <a:t>These factors mainly consist of non living part and can be broadly classified in following functional groups</a:t>
            </a:r>
          </a:p>
          <a:p>
            <a:pPr indent="0">
              <a:spcBef>
                <a:spcPts val="0"/>
              </a:spcBef>
            </a:pPr>
            <a:r>
              <a:rPr lang="en-US" sz="2800" b="1" dirty="0">
                <a:solidFill>
                  <a:srgbClr val="FF0000"/>
                </a:solidFill>
              </a:rPr>
              <a:t>Climatic factors:</a:t>
            </a:r>
            <a:r>
              <a:rPr lang="en-US" sz="2800" dirty="0"/>
              <a:t> rainfall, light, temperature, atmospheric humidity &amp; wind.</a:t>
            </a:r>
          </a:p>
          <a:p>
            <a:pPr indent="0">
              <a:spcBef>
                <a:spcPts val="0"/>
              </a:spcBef>
            </a:pPr>
            <a:r>
              <a:rPr lang="en-US" sz="2800" b="1" dirty="0">
                <a:solidFill>
                  <a:srgbClr val="FF0000"/>
                </a:solidFill>
              </a:rPr>
              <a:t>Physiographic factors: </a:t>
            </a:r>
          </a:p>
          <a:p>
            <a:pPr marL="0" indent="0">
              <a:spcBef>
                <a:spcPts val="0"/>
              </a:spcBef>
              <a:buNone/>
            </a:pPr>
            <a:r>
              <a:rPr lang="en-US" sz="2800" dirty="0">
                <a:sym typeface="Wingdings" pitchFamily="2" charset="2"/>
              </a:rPr>
              <a:t>   Factors that have their origin in the form, behavior </a:t>
            </a:r>
          </a:p>
          <a:p>
            <a:pPr marL="0" indent="0">
              <a:spcBef>
                <a:spcPts val="0"/>
              </a:spcBef>
              <a:buNone/>
            </a:pPr>
            <a:r>
              <a:rPr lang="en-US" sz="2800" dirty="0">
                <a:sym typeface="Wingdings" pitchFamily="2" charset="2"/>
              </a:rPr>
              <a:t>       &amp; structure of earth surface</a:t>
            </a:r>
          </a:p>
          <a:p>
            <a:pPr marL="0" indent="0">
              <a:spcBef>
                <a:spcPts val="0"/>
              </a:spcBef>
              <a:buNone/>
            </a:pPr>
            <a:r>
              <a:rPr lang="en-US" sz="2800" dirty="0">
                <a:sym typeface="Wingdings" pitchFamily="2" charset="2"/>
              </a:rPr>
              <a:t>    Physical &amp; chemical constituents of the soil(</a:t>
            </a:r>
            <a:r>
              <a:rPr lang="en-IN" sz="2800" dirty="0"/>
              <a:t>sandy, clayey)</a:t>
            </a:r>
            <a:r>
              <a:rPr lang="en-US" sz="2800" dirty="0">
                <a:sym typeface="Wingdings" pitchFamily="2" charset="2"/>
              </a:rPr>
              <a:t>, </a:t>
            </a:r>
            <a:r>
              <a:rPr lang="en-US" sz="2800" dirty="0"/>
              <a:t>Presence of rivers, lakes, and seas, </a:t>
            </a:r>
            <a:r>
              <a:rPr lang="en-IN" sz="2800" dirty="0"/>
              <a:t>Groundwater availability , </a:t>
            </a:r>
            <a:r>
              <a:rPr lang="en-US" sz="2800" dirty="0">
                <a:sym typeface="Wingdings" pitchFamily="2" charset="2"/>
              </a:rPr>
              <a:t>such as its structure, chemical properties etc. </a:t>
            </a:r>
            <a:endParaRPr lang="en-US" sz="2800" dirty="0"/>
          </a:p>
        </p:txBody>
      </p:sp>
    </p:spTree>
    <p:extLst>
      <p:ext uri="{BB962C8B-B14F-4D97-AF65-F5344CB8AC3E}">
        <p14:creationId xmlns:p14="http://schemas.microsoft.com/office/powerpoint/2010/main" val="32966121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Functions of Ecosystem</a:t>
            </a:r>
            <a:br>
              <a:rPr lang="en-US" b="1" dirty="0"/>
            </a:br>
            <a:endParaRPr lang="en-IN" dirty="0"/>
          </a:p>
        </p:txBody>
      </p:sp>
      <p:sp>
        <p:nvSpPr>
          <p:cNvPr id="3" name="Content Placeholder 2"/>
          <p:cNvSpPr>
            <a:spLocks noGrp="1"/>
          </p:cNvSpPr>
          <p:nvPr>
            <p:ph idx="1"/>
          </p:nvPr>
        </p:nvSpPr>
        <p:spPr/>
        <p:txBody>
          <a:bodyPr>
            <a:normAutofit fontScale="92500" lnSpcReduction="10000"/>
          </a:bodyPr>
          <a:lstStyle/>
          <a:p>
            <a:r>
              <a:rPr lang="en-US" dirty="0"/>
              <a:t>The functions of the ecosystem are as follows:</a:t>
            </a:r>
          </a:p>
          <a:p>
            <a:pPr lvl="1"/>
            <a:r>
              <a:rPr lang="en-US" dirty="0"/>
              <a:t>It regulates the essential ecological processes, supports life systems and renders stability.</a:t>
            </a:r>
          </a:p>
          <a:p>
            <a:pPr lvl="1"/>
            <a:r>
              <a:rPr lang="en-US" dirty="0"/>
              <a:t>It is also responsible for the cycling of nutrients between biotic and abiotic components.</a:t>
            </a:r>
          </a:p>
          <a:p>
            <a:pPr lvl="1"/>
            <a:r>
              <a:rPr lang="en-US" dirty="0"/>
              <a:t>It maintains a balance among the various trophic levels in the ecosystem.</a:t>
            </a:r>
          </a:p>
          <a:p>
            <a:pPr lvl="1"/>
            <a:r>
              <a:rPr lang="en-US" dirty="0"/>
              <a:t>It cycles the minerals through the biosphere.</a:t>
            </a:r>
          </a:p>
          <a:p>
            <a:pPr lvl="1"/>
            <a:r>
              <a:rPr lang="en-US" dirty="0"/>
              <a:t>The abiotic components help in the synthesis of organic components that involve the exchange of energy.</a:t>
            </a:r>
          </a:p>
          <a:p>
            <a:endParaRPr lang="en-IN" dirty="0"/>
          </a:p>
        </p:txBody>
      </p:sp>
    </p:spTree>
    <p:extLst>
      <p:ext uri="{BB962C8B-B14F-4D97-AF65-F5344CB8AC3E}">
        <p14:creationId xmlns:p14="http://schemas.microsoft.com/office/powerpoint/2010/main" val="28617304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Types of Ecosystem</a:t>
            </a:r>
            <a:br>
              <a:rPr lang="en-US" b="1" dirty="0"/>
            </a:br>
            <a:endParaRPr lang="en-IN" dirty="0"/>
          </a:p>
        </p:txBody>
      </p:sp>
      <p:sp>
        <p:nvSpPr>
          <p:cNvPr id="3" name="Content Placeholder 2"/>
          <p:cNvSpPr>
            <a:spLocks noGrp="1"/>
          </p:cNvSpPr>
          <p:nvPr>
            <p:ph idx="1"/>
          </p:nvPr>
        </p:nvSpPr>
        <p:spPr/>
        <p:txBody>
          <a:bodyPr/>
          <a:lstStyle/>
          <a:p>
            <a:r>
              <a:rPr lang="en-US" dirty="0"/>
              <a:t>An ecosystem can be as small as an oasis in a desert, or as big as an ocean, spanning thousands of miles. There are two types of ecosystem:</a:t>
            </a:r>
          </a:p>
          <a:p>
            <a:r>
              <a:rPr lang="en-US" dirty="0"/>
              <a:t>Terrestrial Ecosystem</a:t>
            </a:r>
          </a:p>
          <a:p>
            <a:r>
              <a:rPr lang="en-US" dirty="0"/>
              <a:t>Aquatic Ecosystem</a:t>
            </a:r>
          </a:p>
          <a:p>
            <a:endParaRPr lang="en-IN" dirty="0"/>
          </a:p>
        </p:txBody>
      </p:sp>
    </p:spTree>
    <p:extLst>
      <p:ext uri="{BB962C8B-B14F-4D97-AF65-F5344CB8AC3E}">
        <p14:creationId xmlns:p14="http://schemas.microsoft.com/office/powerpoint/2010/main" val="34067140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rmAutofit fontScale="90000"/>
          </a:bodyPr>
          <a:lstStyle/>
          <a:p>
            <a:r>
              <a:rPr lang="en-US" b="1" dirty="0"/>
              <a:t>Terrestrial Ecosystem</a:t>
            </a:r>
            <a:br>
              <a:rPr lang="en-US" b="1" dirty="0"/>
            </a:br>
            <a:endParaRPr lang="en-IN" b="1" dirty="0"/>
          </a:p>
        </p:txBody>
      </p:sp>
      <p:sp>
        <p:nvSpPr>
          <p:cNvPr id="3" name="Content Placeholder 2"/>
          <p:cNvSpPr>
            <a:spLocks noGrp="1"/>
          </p:cNvSpPr>
          <p:nvPr>
            <p:ph idx="1"/>
          </p:nvPr>
        </p:nvSpPr>
        <p:spPr>
          <a:xfrm>
            <a:off x="21125" y="457200"/>
            <a:ext cx="9067800" cy="5943600"/>
          </a:xfrm>
        </p:spPr>
        <p:txBody>
          <a:bodyPr>
            <a:noAutofit/>
          </a:bodyPr>
          <a:lstStyle/>
          <a:p>
            <a:pPr algn="just"/>
            <a:r>
              <a:rPr lang="en-US" sz="2000" dirty="0"/>
              <a:t>Terrestrial ecosystems are exclusively land-based ecosystems. There are different types of terrestrial ecosystems distributed around various geological zones. They are as follows:</a:t>
            </a:r>
          </a:p>
          <a:p>
            <a:pPr algn="just"/>
            <a:r>
              <a:rPr lang="en-US" sz="2000" dirty="0"/>
              <a:t>Forest Ecosystem</a:t>
            </a:r>
          </a:p>
          <a:p>
            <a:pPr algn="just"/>
            <a:r>
              <a:rPr lang="en-US" sz="2000" dirty="0"/>
              <a:t>Grassland Ecosystem</a:t>
            </a:r>
          </a:p>
          <a:p>
            <a:pPr algn="just"/>
            <a:r>
              <a:rPr lang="en-US" sz="2000" dirty="0"/>
              <a:t>Tundra Ecosystem</a:t>
            </a:r>
          </a:p>
          <a:p>
            <a:pPr algn="just"/>
            <a:r>
              <a:rPr lang="en-US" sz="2000" dirty="0"/>
              <a:t>Desert Ecosystem</a:t>
            </a:r>
          </a:p>
          <a:p>
            <a:pPr algn="just"/>
            <a:r>
              <a:rPr lang="en-US" sz="2000" b="1" dirty="0"/>
              <a:t>Forest Ecosystem :</a:t>
            </a:r>
            <a:r>
              <a:rPr lang="en-US" sz="2000" dirty="0"/>
              <a:t>A forest ecosystem consists of several plants, particularly trees, animals and microorganisms that live in coordination with the abiotic factors of the environment. Forests help in maintaining the temperature of the earth and are the major carbon sink.</a:t>
            </a:r>
          </a:p>
          <a:p>
            <a:pPr algn="just"/>
            <a:r>
              <a:rPr lang="en-US" sz="2000" b="1" dirty="0"/>
              <a:t>Grassland Ecosystem : </a:t>
            </a:r>
            <a:r>
              <a:rPr lang="en-US" sz="2000" dirty="0"/>
              <a:t>In a grassland ecosystem, the plant is dominated by grasses and herbs. Temperate grasslands and tropical or savanna grasslands are examples of grassland ecosystems.</a:t>
            </a:r>
          </a:p>
          <a:p>
            <a:pPr algn="just"/>
            <a:r>
              <a:rPr lang="en-US" sz="2000" b="1" dirty="0"/>
              <a:t>Tundra Ecosystem : </a:t>
            </a:r>
            <a:r>
              <a:rPr lang="en-US" sz="2000" dirty="0"/>
              <a:t>Tundra ecosystems are lacking of trees and are found in cold climates or where rainfall is rare. These are covered with snow for most of the year. Tundra type of ecosystem is found in the Arctic or mountain tops.</a:t>
            </a:r>
          </a:p>
          <a:p>
            <a:pPr algn="just"/>
            <a:r>
              <a:rPr lang="en-US" sz="2000" b="1" dirty="0"/>
              <a:t>Desert Ecosystem :</a:t>
            </a:r>
            <a:r>
              <a:rPr lang="en-US" sz="2000" dirty="0"/>
              <a:t>Deserts are found throughout the world. These are regions with little rainfall and rare plants. The days are hot, and the nights are cold.</a:t>
            </a:r>
          </a:p>
          <a:p>
            <a:pPr algn="just"/>
            <a:endParaRPr lang="en-IN" sz="2000" dirty="0"/>
          </a:p>
        </p:txBody>
      </p:sp>
    </p:spTree>
    <p:extLst>
      <p:ext uri="{BB962C8B-B14F-4D97-AF65-F5344CB8AC3E}">
        <p14:creationId xmlns:p14="http://schemas.microsoft.com/office/powerpoint/2010/main" val="11316315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Terrestrial Ecosystems</a:t>
            </a:r>
            <a:endParaRPr lang="en-IN" dirty="0"/>
          </a:p>
        </p:txBody>
      </p:sp>
      <p:pic>
        <p:nvPicPr>
          <p:cNvPr id="1026" name="Picture 2" descr="Wallpaper : sunlight, trees, nature, green, river, wilderness, stream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588884"/>
            <a:ext cx="3733800" cy="21567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grass land biomesby: on emaz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7200" y="3916880"/>
            <a:ext cx="3733800" cy="234914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Arctic Tundra Wallpapers - Wallpaper Cave"/>
          <p:cNvPicPr>
            <a:picLocks noGrp="1" noChangeAspect="1" noChangeArrowheads="1"/>
          </p:cNvPicPr>
          <p:nvPr>
            <p:ph idx="1"/>
          </p:nvPr>
        </p:nvPicPr>
        <p:blipFill>
          <a:blip r:embed="rId4" cstate="print">
            <a:extLst>
              <a:ext uri="{28A0092B-C50C-407E-A947-70E740481C1C}">
                <a14:useLocalDpi xmlns:a14="http://schemas.microsoft.com/office/drawing/2010/main" val="0"/>
              </a:ext>
            </a:extLst>
          </a:blip>
          <a:srcRect/>
          <a:stretch>
            <a:fillRect/>
          </a:stretch>
        </p:blipFill>
        <p:spPr bwMode="auto">
          <a:xfrm>
            <a:off x="4648200" y="1583255"/>
            <a:ext cx="3733800" cy="222674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Desert biome presentation on emaze"/>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648200" y="4122901"/>
            <a:ext cx="3733800" cy="2143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84020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Aquatic Ecosystem</a:t>
            </a:r>
            <a:br>
              <a:rPr lang="en-US" b="1" dirty="0"/>
            </a:br>
            <a:endParaRPr lang="en-IN" dirty="0"/>
          </a:p>
        </p:txBody>
      </p:sp>
      <p:sp>
        <p:nvSpPr>
          <p:cNvPr id="3" name="Content Placeholder 2"/>
          <p:cNvSpPr>
            <a:spLocks noGrp="1"/>
          </p:cNvSpPr>
          <p:nvPr>
            <p:ph idx="1"/>
          </p:nvPr>
        </p:nvSpPr>
        <p:spPr>
          <a:xfrm>
            <a:off x="76200" y="1066800"/>
            <a:ext cx="4648200" cy="5638800"/>
          </a:xfrm>
        </p:spPr>
        <p:txBody>
          <a:bodyPr>
            <a:normAutofit fontScale="70000" lnSpcReduction="20000"/>
          </a:bodyPr>
          <a:lstStyle/>
          <a:p>
            <a:pPr algn="just"/>
            <a:r>
              <a:rPr lang="en-US" b="1" dirty="0">
                <a:hlinkClick r:id="rId2"/>
              </a:rPr>
              <a:t>Aquatic ecosystems</a:t>
            </a:r>
            <a:r>
              <a:rPr lang="en-US" dirty="0"/>
              <a:t> are ecosystems present in a body of water. These can be further divided into two types, namely:</a:t>
            </a:r>
          </a:p>
          <a:p>
            <a:pPr algn="just"/>
            <a:r>
              <a:rPr lang="en-US" dirty="0"/>
              <a:t>Freshwater Ecosystem</a:t>
            </a:r>
          </a:p>
          <a:p>
            <a:pPr algn="just"/>
            <a:r>
              <a:rPr lang="en-US" dirty="0"/>
              <a:t>Marine Ecosystem</a:t>
            </a:r>
          </a:p>
          <a:p>
            <a:pPr algn="just"/>
            <a:r>
              <a:rPr lang="en-US" b="1" dirty="0"/>
              <a:t>Freshwater Ecosystem</a:t>
            </a:r>
          </a:p>
          <a:p>
            <a:pPr algn="just"/>
            <a:r>
              <a:rPr lang="en-US" dirty="0"/>
              <a:t>The freshwater ecosystem is an aquatic ecosystem that includes lakes, ponds, rivers, streams and wetlands. These have no salt content in contrast with the marine ecosystem.</a:t>
            </a:r>
          </a:p>
          <a:p>
            <a:pPr algn="just"/>
            <a:r>
              <a:rPr lang="en-US" b="1" dirty="0"/>
              <a:t>Marine Ecosystem</a:t>
            </a:r>
          </a:p>
          <a:p>
            <a:pPr algn="just"/>
            <a:r>
              <a:rPr lang="en-US" dirty="0"/>
              <a:t>The marine ecosystem includes seas and oceans. These have a more substantial salt content and greater biodiversity in comparison to the freshwater ecosystem.</a:t>
            </a:r>
          </a:p>
          <a:p>
            <a:pPr algn="just"/>
            <a:endParaRPr lang="en-IN" dirty="0"/>
          </a:p>
        </p:txBody>
      </p:sp>
      <p:pic>
        <p:nvPicPr>
          <p:cNvPr id="2050" name="Picture 2" descr="Pin on island summer in 2024 | Pretty landscapes, Beautiful nature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2123" y="1131801"/>
            <a:ext cx="4365614" cy="251221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Marine Ecosystem Animals And Plants"/>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24400" y="3923923"/>
            <a:ext cx="4403337" cy="24768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6879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a:t>Important Ecological Concepts</a:t>
            </a:r>
            <a:br>
              <a:rPr lang="en-IN" b="1" dirty="0"/>
            </a:br>
            <a:endParaRPr lang="en-IN" dirty="0"/>
          </a:p>
        </p:txBody>
      </p:sp>
      <p:sp>
        <p:nvSpPr>
          <p:cNvPr id="3" name="Content Placeholder 2"/>
          <p:cNvSpPr>
            <a:spLocks noGrp="1"/>
          </p:cNvSpPr>
          <p:nvPr>
            <p:ph idx="1"/>
          </p:nvPr>
        </p:nvSpPr>
        <p:spPr>
          <a:xfrm>
            <a:off x="0" y="1066800"/>
            <a:ext cx="4038600" cy="5714999"/>
          </a:xfrm>
        </p:spPr>
        <p:txBody>
          <a:bodyPr>
            <a:normAutofit fontScale="55000" lnSpcReduction="20000"/>
          </a:bodyPr>
          <a:lstStyle/>
          <a:p>
            <a:pPr algn="just"/>
            <a:r>
              <a:rPr lang="en-IN" b="1" dirty="0"/>
              <a:t>1. Food Chain</a:t>
            </a:r>
          </a:p>
          <a:p>
            <a:pPr algn="just"/>
            <a:r>
              <a:rPr lang="en-US" dirty="0"/>
              <a:t>The sun is the ultimate source of energy on earth. It provides the energy required for all plant life. The plants </a:t>
            </a:r>
            <a:r>
              <a:rPr lang="en-US" dirty="0" err="1"/>
              <a:t>utilise</a:t>
            </a:r>
            <a:r>
              <a:rPr lang="en-US" dirty="0"/>
              <a:t> this energy for the process of photosynthesis, which is used to </a:t>
            </a:r>
            <a:r>
              <a:rPr lang="en-US" dirty="0" err="1"/>
              <a:t>synthesise</a:t>
            </a:r>
            <a:r>
              <a:rPr lang="en-US" dirty="0"/>
              <a:t> their food.</a:t>
            </a:r>
          </a:p>
          <a:p>
            <a:pPr algn="just"/>
            <a:r>
              <a:rPr lang="en-US" dirty="0"/>
              <a:t>During this biological process, light energy is converted into chemical energy and is passed on through successive trophic levels. The flow of energy from a producer, to a consumer and eventually, to an apex predator or a </a:t>
            </a:r>
            <a:r>
              <a:rPr lang="en-US" dirty="0" err="1"/>
              <a:t>detritivore</a:t>
            </a:r>
            <a:r>
              <a:rPr lang="en-US" dirty="0"/>
              <a:t> is called the food chain.</a:t>
            </a:r>
          </a:p>
          <a:p>
            <a:pPr algn="just"/>
            <a:r>
              <a:rPr lang="en-US" dirty="0"/>
              <a:t>Dead and decaying matter, along with organic debris, is broken down into its constituents by scavengers. The reducers then absorb these constituents. After gaining the energy, the reducers liberate molecules to the environment, which can be </a:t>
            </a:r>
            <a:r>
              <a:rPr lang="en-US" dirty="0" err="1"/>
              <a:t>utilised</a:t>
            </a:r>
            <a:r>
              <a:rPr lang="en-US" dirty="0"/>
              <a:t> again by the producers.</a:t>
            </a:r>
          </a:p>
          <a:p>
            <a:pPr algn="just"/>
            <a:endParaRPr lang="en-IN" dirty="0"/>
          </a:p>
        </p:txBody>
      </p:sp>
      <p:pic>
        <p:nvPicPr>
          <p:cNvPr id="4" name="Picture 3"/>
          <p:cNvPicPr>
            <a:picLocks noChangeAspect="1"/>
          </p:cNvPicPr>
          <p:nvPr/>
        </p:nvPicPr>
        <p:blipFill>
          <a:blip r:embed="rId2"/>
          <a:stretch>
            <a:fillRect/>
          </a:stretch>
        </p:blipFill>
        <p:spPr>
          <a:xfrm>
            <a:off x="3989561" y="1828800"/>
            <a:ext cx="5135578" cy="3855838"/>
          </a:xfrm>
          <a:prstGeom prst="rect">
            <a:avLst/>
          </a:prstGeom>
        </p:spPr>
      </p:pic>
    </p:spTree>
    <p:extLst>
      <p:ext uri="{BB962C8B-B14F-4D97-AF65-F5344CB8AC3E}">
        <p14:creationId xmlns:p14="http://schemas.microsoft.com/office/powerpoint/2010/main" val="17036555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a:t>Important Ecological Concepts</a:t>
            </a:r>
            <a:br>
              <a:rPr lang="en-IN" b="1" dirty="0"/>
            </a:br>
            <a:endParaRPr lang="en-IN" dirty="0"/>
          </a:p>
        </p:txBody>
      </p:sp>
      <p:sp>
        <p:nvSpPr>
          <p:cNvPr id="3" name="Content Placeholder 2"/>
          <p:cNvSpPr>
            <a:spLocks noGrp="1"/>
          </p:cNvSpPr>
          <p:nvPr>
            <p:ph idx="1"/>
          </p:nvPr>
        </p:nvSpPr>
        <p:spPr>
          <a:xfrm>
            <a:off x="0" y="1219200"/>
            <a:ext cx="3581400" cy="5486400"/>
          </a:xfrm>
        </p:spPr>
        <p:txBody>
          <a:bodyPr>
            <a:normAutofit fontScale="62500" lnSpcReduction="20000"/>
          </a:bodyPr>
          <a:lstStyle/>
          <a:p>
            <a:pPr algn="just"/>
            <a:r>
              <a:rPr lang="en-US" b="1" dirty="0"/>
              <a:t>2. Ecological Pyramids</a:t>
            </a:r>
          </a:p>
          <a:p>
            <a:pPr algn="just"/>
            <a:r>
              <a:rPr lang="en-US" dirty="0"/>
              <a:t>An ecological pyramid is the graphical representation of the number, energy, and biomass of the successive trophic levels of an ecosystem. Charles Elton was the first ecologist to describe the ecological pyramid and its principals in 1927.</a:t>
            </a:r>
          </a:p>
          <a:p>
            <a:pPr algn="just"/>
            <a:r>
              <a:rPr lang="en-US" dirty="0"/>
              <a:t>The biomass, number, and energy of organisms ranging from the producer level to the consumer level are represented in the form of a pyramid; hence, it is known as the ecological pyramid.</a:t>
            </a:r>
          </a:p>
          <a:p>
            <a:pPr algn="just"/>
            <a:endParaRPr lang="en-IN" dirty="0"/>
          </a:p>
        </p:txBody>
      </p:sp>
      <p:pic>
        <p:nvPicPr>
          <p:cNvPr id="3074" name="Picture 2" descr="Food Webs and Energy Flow | Ms. Hui's Teaching Blo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24250" y="1676400"/>
            <a:ext cx="5619750" cy="3705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38979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Schema &amp; Syllabus</a:t>
            </a:r>
          </a:p>
        </p:txBody>
      </p:sp>
      <p:pic>
        <p:nvPicPr>
          <p:cNvPr id="4" name="Content Placeholder 3"/>
          <p:cNvPicPr>
            <a:picLocks noGrp="1" noChangeAspect="1"/>
          </p:cNvPicPr>
          <p:nvPr>
            <p:ph idx="1"/>
          </p:nvPr>
        </p:nvPicPr>
        <p:blipFill>
          <a:blip r:embed="rId2"/>
          <a:stretch>
            <a:fillRect/>
          </a:stretch>
        </p:blipFill>
        <p:spPr>
          <a:xfrm>
            <a:off x="457199" y="1524000"/>
            <a:ext cx="8291945" cy="4267200"/>
          </a:xfrm>
          <a:prstGeom prst="rect">
            <a:avLst/>
          </a:prstGeom>
        </p:spPr>
      </p:pic>
    </p:spTree>
    <p:extLst>
      <p:ext uri="{BB962C8B-B14F-4D97-AF65-F5344CB8AC3E}">
        <p14:creationId xmlns:p14="http://schemas.microsoft.com/office/powerpoint/2010/main" val="5236682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a:t>Important Ecological Concepts</a:t>
            </a:r>
            <a:br>
              <a:rPr lang="en-IN" b="1" dirty="0"/>
            </a:br>
            <a:endParaRPr lang="en-IN" dirty="0"/>
          </a:p>
        </p:txBody>
      </p:sp>
      <p:sp>
        <p:nvSpPr>
          <p:cNvPr id="3" name="Content Placeholder 2"/>
          <p:cNvSpPr>
            <a:spLocks noGrp="1"/>
          </p:cNvSpPr>
          <p:nvPr>
            <p:ph idx="1"/>
          </p:nvPr>
        </p:nvSpPr>
        <p:spPr>
          <a:xfrm>
            <a:off x="0" y="990601"/>
            <a:ext cx="9144000" cy="1752600"/>
          </a:xfrm>
        </p:spPr>
        <p:txBody>
          <a:bodyPr>
            <a:normAutofit fontScale="70000" lnSpcReduction="20000"/>
          </a:bodyPr>
          <a:lstStyle/>
          <a:p>
            <a:pPr algn="just"/>
            <a:r>
              <a:rPr lang="en-US" b="1" dirty="0"/>
              <a:t>3. Food Web</a:t>
            </a:r>
          </a:p>
          <a:p>
            <a:pPr algn="just"/>
            <a:r>
              <a:rPr lang="en-US" dirty="0"/>
              <a:t>Food web is a network of interconnected food chains. It comprises all the food chains within a single ecosystem. </a:t>
            </a:r>
          </a:p>
          <a:p>
            <a:pPr algn="just"/>
            <a:r>
              <a:rPr lang="en-US" dirty="0"/>
              <a:t>It helps in understanding that plants lay the foundation of all the food chains. </a:t>
            </a:r>
          </a:p>
          <a:p>
            <a:pPr algn="just"/>
            <a:endParaRPr lang="en-IN" dirty="0"/>
          </a:p>
        </p:txBody>
      </p:sp>
      <p:pic>
        <p:nvPicPr>
          <p:cNvPr id="5" name="Picture 4"/>
          <p:cNvPicPr>
            <a:picLocks noChangeAspect="1"/>
          </p:cNvPicPr>
          <p:nvPr/>
        </p:nvPicPr>
        <p:blipFill>
          <a:blip r:embed="rId2"/>
          <a:stretch>
            <a:fillRect/>
          </a:stretch>
        </p:blipFill>
        <p:spPr>
          <a:xfrm>
            <a:off x="2286000" y="2743201"/>
            <a:ext cx="4495800" cy="3975037"/>
          </a:xfrm>
          <a:prstGeom prst="rect">
            <a:avLst/>
          </a:prstGeom>
        </p:spPr>
      </p:pic>
    </p:spTree>
    <p:extLst>
      <p:ext uri="{BB962C8B-B14F-4D97-AF65-F5344CB8AC3E}">
        <p14:creationId xmlns:p14="http://schemas.microsoft.com/office/powerpoint/2010/main" val="29670690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solidFill>
                  <a:srgbClr val="7030A0"/>
                </a:solidFill>
              </a:rPr>
              <a:t>Participants in EM</a:t>
            </a:r>
            <a:br>
              <a:rPr lang="en-IN" dirty="0">
                <a:solidFill>
                  <a:srgbClr val="7030A0"/>
                </a:solidFill>
              </a:rPr>
            </a:br>
            <a:endParaRPr lang="en-IN" dirty="0">
              <a:solidFill>
                <a:srgbClr val="7030A0"/>
              </a:solidFill>
            </a:endParaRPr>
          </a:p>
        </p:txBody>
      </p:sp>
      <p:sp>
        <p:nvSpPr>
          <p:cNvPr id="3" name="Content Placeholder 2"/>
          <p:cNvSpPr>
            <a:spLocks noGrp="1"/>
          </p:cNvSpPr>
          <p:nvPr>
            <p:ph idx="1"/>
          </p:nvPr>
        </p:nvSpPr>
        <p:spPr/>
        <p:txBody>
          <a:bodyPr/>
          <a:lstStyle/>
          <a:p>
            <a:pPr algn="just"/>
            <a:r>
              <a:rPr lang="en-US" dirty="0"/>
              <a:t>Environmental Management (EM) involves multiple stakeholders who contribute to sustainability, conservation, and ecological protection. </a:t>
            </a:r>
          </a:p>
          <a:p>
            <a:pPr algn="just"/>
            <a:r>
              <a:rPr lang="en-US" dirty="0"/>
              <a:t>These participants include </a:t>
            </a:r>
            <a:r>
              <a:rPr lang="en-US" b="1" dirty="0"/>
              <a:t>governments, businesses, communities, and scientific organizations</a:t>
            </a:r>
            <a:r>
              <a:rPr lang="en-US" dirty="0"/>
              <a:t>, each playing a unique role in environmental responsibility.</a:t>
            </a:r>
            <a:endParaRPr lang="en-IN" dirty="0"/>
          </a:p>
        </p:txBody>
      </p:sp>
    </p:spTree>
    <p:extLst>
      <p:ext uri="{BB962C8B-B14F-4D97-AF65-F5344CB8AC3E}">
        <p14:creationId xmlns:p14="http://schemas.microsoft.com/office/powerpoint/2010/main" val="10534191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solidFill>
                  <a:srgbClr val="7030A0"/>
                </a:solidFill>
              </a:rPr>
              <a:t>Participants in EM</a:t>
            </a:r>
            <a:br>
              <a:rPr lang="en-IN" dirty="0">
                <a:solidFill>
                  <a:srgbClr val="7030A0"/>
                </a:solidFill>
              </a:rPr>
            </a:br>
            <a:endParaRPr lang="en-IN" dirty="0"/>
          </a:p>
        </p:txBody>
      </p:sp>
      <p:sp>
        <p:nvSpPr>
          <p:cNvPr id="3" name="Content Placeholder 2"/>
          <p:cNvSpPr>
            <a:spLocks noGrp="1"/>
          </p:cNvSpPr>
          <p:nvPr>
            <p:ph idx="1"/>
          </p:nvPr>
        </p:nvSpPr>
        <p:spPr>
          <a:xfrm>
            <a:off x="152400" y="914400"/>
            <a:ext cx="8839200" cy="5867400"/>
          </a:xfrm>
        </p:spPr>
        <p:txBody>
          <a:bodyPr>
            <a:normAutofit fontScale="70000" lnSpcReduction="20000"/>
          </a:bodyPr>
          <a:lstStyle/>
          <a:p>
            <a:pPr algn="just"/>
            <a:r>
              <a:rPr lang="en-IN" b="1" dirty="0"/>
              <a:t>1. Government &amp; Regulatory Bodies 🏛️</a:t>
            </a:r>
          </a:p>
          <a:p>
            <a:pPr algn="just"/>
            <a:r>
              <a:rPr lang="en-IN" b="1" dirty="0"/>
              <a:t>Role:</a:t>
            </a:r>
            <a:r>
              <a:rPr lang="en-IN" dirty="0"/>
              <a:t> Formulate environmental laws, policies, and enforcement mechanisms.</a:t>
            </a:r>
          </a:p>
          <a:p>
            <a:pPr algn="just"/>
            <a:r>
              <a:rPr lang="en-IN" b="1" dirty="0"/>
              <a:t>Example:</a:t>
            </a:r>
            <a:endParaRPr lang="en-IN" dirty="0"/>
          </a:p>
          <a:p>
            <a:pPr lvl="1" algn="just"/>
            <a:r>
              <a:rPr lang="en-IN" b="1" dirty="0"/>
              <a:t>United Nations Environment Programme (UNEP)</a:t>
            </a:r>
            <a:r>
              <a:rPr lang="en-IN" dirty="0"/>
              <a:t> – Develops global sustainability initiatives.</a:t>
            </a:r>
          </a:p>
          <a:p>
            <a:pPr lvl="1" algn="just"/>
            <a:r>
              <a:rPr lang="en-IN" b="1" dirty="0"/>
              <a:t>Environmental Protection Agency (EPA, USA)</a:t>
            </a:r>
            <a:r>
              <a:rPr lang="en-IN" dirty="0"/>
              <a:t> – Regulates pollution control and climate policies.</a:t>
            </a:r>
          </a:p>
          <a:p>
            <a:pPr lvl="1" algn="just"/>
            <a:r>
              <a:rPr lang="en-IN" b="1" dirty="0"/>
              <a:t>Ministry of Environment (India, China, EU, etc.)</a:t>
            </a:r>
            <a:r>
              <a:rPr lang="en-IN" dirty="0"/>
              <a:t> – Implements national environmental programs.</a:t>
            </a:r>
          </a:p>
          <a:p>
            <a:pPr algn="just"/>
            <a:r>
              <a:rPr lang="en-IN" b="1" dirty="0"/>
              <a:t>2. Corporations &amp; Industries 🏭</a:t>
            </a:r>
          </a:p>
          <a:p>
            <a:pPr algn="just"/>
            <a:r>
              <a:rPr lang="en-IN" b="1" dirty="0"/>
              <a:t>Role:</a:t>
            </a:r>
            <a:r>
              <a:rPr lang="en-IN" dirty="0"/>
              <a:t> Adopt sustainable practices, reduce pollution, and integrate green supply chains.</a:t>
            </a:r>
          </a:p>
          <a:p>
            <a:pPr algn="just"/>
            <a:r>
              <a:rPr lang="en-IN" b="1" dirty="0"/>
              <a:t>Example:</a:t>
            </a:r>
            <a:endParaRPr lang="en-IN" dirty="0"/>
          </a:p>
          <a:p>
            <a:pPr lvl="1" algn="just"/>
            <a:r>
              <a:rPr lang="en-IN" b="1" dirty="0"/>
              <a:t>Tesla</a:t>
            </a:r>
            <a:r>
              <a:rPr lang="en-IN" dirty="0"/>
              <a:t> – Innovates electric vehicles (EVs) to reduce carbon emissions.</a:t>
            </a:r>
          </a:p>
          <a:p>
            <a:pPr lvl="1" algn="just"/>
            <a:r>
              <a:rPr lang="en-IN" b="1" dirty="0"/>
              <a:t>Unilever</a:t>
            </a:r>
            <a:r>
              <a:rPr lang="en-IN" dirty="0"/>
              <a:t> – Uses renewable energy in production and promotes plastic waste reduction.</a:t>
            </a:r>
          </a:p>
          <a:p>
            <a:pPr lvl="1" algn="just"/>
            <a:r>
              <a:rPr lang="en-IN" b="1" dirty="0"/>
              <a:t>IKEA</a:t>
            </a:r>
            <a:r>
              <a:rPr lang="en-IN" dirty="0"/>
              <a:t> – Aims for a </a:t>
            </a:r>
            <a:r>
              <a:rPr lang="en-IN" b="1" dirty="0"/>
              <a:t>100% circular economy</a:t>
            </a:r>
            <a:r>
              <a:rPr lang="en-IN" dirty="0"/>
              <a:t> by 2030 with sustainable sourcing.</a:t>
            </a:r>
          </a:p>
          <a:p>
            <a:pPr lvl="1" algn="just"/>
            <a:endParaRPr lang="en-IN" dirty="0"/>
          </a:p>
          <a:p>
            <a:pPr algn="just"/>
            <a:endParaRPr lang="en-IN" dirty="0"/>
          </a:p>
        </p:txBody>
      </p:sp>
    </p:spTree>
    <p:extLst>
      <p:ext uri="{BB962C8B-B14F-4D97-AF65-F5344CB8AC3E}">
        <p14:creationId xmlns:p14="http://schemas.microsoft.com/office/powerpoint/2010/main" val="10608856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solidFill>
                  <a:srgbClr val="7030A0"/>
                </a:solidFill>
              </a:rPr>
              <a:t>Participants in EM</a:t>
            </a:r>
            <a:br>
              <a:rPr lang="en-IN" dirty="0">
                <a:solidFill>
                  <a:srgbClr val="7030A0"/>
                </a:solidFill>
              </a:rPr>
            </a:br>
            <a:endParaRPr lang="en-IN" dirty="0"/>
          </a:p>
        </p:txBody>
      </p:sp>
      <p:sp>
        <p:nvSpPr>
          <p:cNvPr id="3" name="Content Placeholder 2"/>
          <p:cNvSpPr>
            <a:spLocks noGrp="1"/>
          </p:cNvSpPr>
          <p:nvPr>
            <p:ph idx="1"/>
          </p:nvPr>
        </p:nvSpPr>
        <p:spPr>
          <a:xfrm>
            <a:off x="152400" y="914400"/>
            <a:ext cx="8839200" cy="5867400"/>
          </a:xfrm>
        </p:spPr>
        <p:txBody>
          <a:bodyPr>
            <a:normAutofit fontScale="70000" lnSpcReduction="20000"/>
          </a:bodyPr>
          <a:lstStyle/>
          <a:p>
            <a:r>
              <a:rPr lang="en-US" b="1" dirty="0"/>
              <a:t>3. Non-Governmental Organizations (NGOs) 🌱</a:t>
            </a:r>
          </a:p>
          <a:p>
            <a:r>
              <a:rPr lang="en-US" b="1" dirty="0"/>
              <a:t>Role:</a:t>
            </a:r>
            <a:r>
              <a:rPr lang="en-US" dirty="0"/>
              <a:t> Advocate for conservation, educate communities, and influence policies.</a:t>
            </a:r>
          </a:p>
          <a:p>
            <a:r>
              <a:rPr lang="en-US" b="1" dirty="0"/>
              <a:t>Example:</a:t>
            </a:r>
            <a:endParaRPr lang="en-US" dirty="0"/>
          </a:p>
          <a:p>
            <a:pPr lvl="1"/>
            <a:r>
              <a:rPr lang="en-US" b="1" dirty="0"/>
              <a:t>Greenpeace</a:t>
            </a:r>
            <a:r>
              <a:rPr lang="en-US" dirty="0"/>
              <a:t> – Campaigns against deforestation, pollution, and climate change.</a:t>
            </a:r>
          </a:p>
          <a:p>
            <a:pPr lvl="1"/>
            <a:r>
              <a:rPr lang="en-US" b="1" dirty="0"/>
              <a:t>World Wildlife Fund (WWF)</a:t>
            </a:r>
            <a:r>
              <a:rPr lang="en-US" dirty="0"/>
              <a:t> – Works on wildlife conservation and ecosystem restoration.</a:t>
            </a:r>
          </a:p>
          <a:p>
            <a:pPr lvl="1"/>
            <a:r>
              <a:rPr lang="en-US" b="1" dirty="0"/>
              <a:t>The Nature Conservancy</a:t>
            </a:r>
            <a:r>
              <a:rPr lang="en-US" dirty="0"/>
              <a:t> – Focuses on protecting forests, oceans, and freshwater sources.</a:t>
            </a:r>
          </a:p>
          <a:p>
            <a:r>
              <a:rPr lang="en-IN" b="1" dirty="0"/>
              <a:t>4. Scientists &amp; Environmental Researchers 🔬</a:t>
            </a:r>
          </a:p>
          <a:p>
            <a:r>
              <a:rPr lang="en-IN" b="1" dirty="0"/>
              <a:t>Role:</a:t>
            </a:r>
            <a:r>
              <a:rPr lang="en-IN" dirty="0"/>
              <a:t> Study climate change, develop eco-friendly technologies, and </a:t>
            </a:r>
            <a:r>
              <a:rPr lang="en-IN" dirty="0" err="1"/>
              <a:t>analyze</a:t>
            </a:r>
            <a:r>
              <a:rPr lang="en-IN" dirty="0"/>
              <a:t> pollution impacts.</a:t>
            </a:r>
          </a:p>
          <a:p>
            <a:r>
              <a:rPr lang="en-IN" b="1" dirty="0"/>
              <a:t>Example:</a:t>
            </a:r>
            <a:endParaRPr lang="en-IN" dirty="0"/>
          </a:p>
          <a:p>
            <a:pPr lvl="1"/>
            <a:r>
              <a:rPr lang="en-IN" b="1" dirty="0"/>
              <a:t>NASA Climate Scientists</a:t>
            </a:r>
            <a:r>
              <a:rPr lang="en-IN" dirty="0"/>
              <a:t> – Monitor global warming trends using satellite data.</a:t>
            </a:r>
          </a:p>
          <a:p>
            <a:pPr lvl="1"/>
            <a:r>
              <a:rPr lang="en-IN" b="1" dirty="0"/>
              <a:t>IPCC (Intergovernmental Panel on Climate Change)</a:t>
            </a:r>
            <a:r>
              <a:rPr lang="en-IN" dirty="0"/>
              <a:t> – Provides scientific reports on climate risks.</a:t>
            </a:r>
          </a:p>
          <a:p>
            <a:pPr lvl="1"/>
            <a:r>
              <a:rPr lang="en-IN" b="1" dirty="0"/>
              <a:t>University Research </a:t>
            </a:r>
            <a:r>
              <a:rPr lang="en-IN" b="1" dirty="0" err="1"/>
              <a:t>Centers</a:t>
            </a:r>
            <a:r>
              <a:rPr lang="en-IN" dirty="0"/>
              <a:t> – Develop renewable energy solutions and sustainable agriculture techniques.</a:t>
            </a:r>
          </a:p>
          <a:p>
            <a:pPr algn="just"/>
            <a:endParaRPr lang="en-IN" dirty="0"/>
          </a:p>
        </p:txBody>
      </p:sp>
    </p:spTree>
    <p:extLst>
      <p:ext uri="{BB962C8B-B14F-4D97-AF65-F5344CB8AC3E}">
        <p14:creationId xmlns:p14="http://schemas.microsoft.com/office/powerpoint/2010/main" val="40059381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solidFill>
                  <a:srgbClr val="7030A0"/>
                </a:solidFill>
              </a:rPr>
              <a:t>Participants in EM</a:t>
            </a:r>
            <a:br>
              <a:rPr lang="en-IN" dirty="0">
                <a:solidFill>
                  <a:srgbClr val="7030A0"/>
                </a:solidFill>
              </a:rPr>
            </a:br>
            <a:endParaRPr lang="en-IN" dirty="0"/>
          </a:p>
        </p:txBody>
      </p:sp>
      <p:sp>
        <p:nvSpPr>
          <p:cNvPr id="3" name="Content Placeholder 2"/>
          <p:cNvSpPr>
            <a:spLocks noGrp="1"/>
          </p:cNvSpPr>
          <p:nvPr>
            <p:ph idx="1"/>
          </p:nvPr>
        </p:nvSpPr>
        <p:spPr>
          <a:xfrm>
            <a:off x="152400" y="914400"/>
            <a:ext cx="8839200" cy="5867400"/>
          </a:xfrm>
        </p:spPr>
        <p:txBody>
          <a:bodyPr>
            <a:normAutofit fontScale="70000" lnSpcReduction="20000"/>
          </a:bodyPr>
          <a:lstStyle/>
          <a:p>
            <a:r>
              <a:rPr lang="en-IN" b="1" dirty="0"/>
              <a:t>5. Financial Institutions &amp; Investors 💰</a:t>
            </a:r>
          </a:p>
          <a:p>
            <a:r>
              <a:rPr lang="en-IN" b="1" dirty="0"/>
              <a:t>Role:</a:t>
            </a:r>
            <a:r>
              <a:rPr lang="en-IN" dirty="0"/>
              <a:t> Fund green projects, sustainable businesses, and renewable energy initiatives.</a:t>
            </a:r>
          </a:p>
          <a:p>
            <a:r>
              <a:rPr lang="en-IN" b="1" dirty="0"/>
              <a:t>Example:</a:t>
            </a:r>
            <a:endParaRPr lang="en-IN" dirty="0"/>
          </a:p>
          <a:p>
            <a:pPr lvl="1"/>
            <a:r>
              <a:rPr lang="en-IN" b="1" dirty="0"/>
              <a:t>World Bank Green Bonds</a:t>
            </a:r>
            <a:r>
              <a:rPr lang="en-IN" dirty="0"/>
              <a:t> – Funds climate resilience projects in developing nations.</a:t>
            </a:r>
          </a:p>
          <a:p>
            <a:pPr lvl="1"/>
            <a:r>
              <a:rPr lang="en-IN" b="1" dirty="0"/>
              <a:t>Sustainable Investment Funds</a:t>
            </a:r>
            <a:r>
              <a:rPr lang="en-IN" dirty="0"/>
              <a:t> – Encourage businesses to adopt ESG (Environmental, Social, Governance) practices.</a:t>
            </a:r>
          </a:p>
          <a:p>
            <a:pPr lvl="1"/>
            <a:r>
              <a:rPr lang="en-IN" b="1" dirty="0"/>
              <a:t>Tesla’s Carbon Credit System</a:t>
            </a:r>
            <a:r>
              <a:rPr lang="en-IN" dirty="0"/>
              <a:t> – Allows companies to trade carbon credits for sustainability.</a:t>
            </a:r>
          </a:p>
          <a:p>
            <a:r>
              <a:rPr lang="en-IN" b="1" dirty="0"/>
              <a:t>6. Consumers &amp; General Public 👨‍👩‍👧‍👦</a:t>
            </a:r>
          </a:p>
          <a:p>
            <a:r>
              <a:rPr lang="en-IN" b="1" dirty="0"/>
              <a:t>Role:</a:t>
            </a:r>
            <a:r>
              <a:rPr lang="en-IN" dirty="0"/>
              <a:t> Demand eco-friendly products, reduce waste, and support green businesses.</a:t>
            </a:r>
          </a:p>
          <a:p>
            <a:r>
              <a:rPr lang="en-IN" b="1" dirty="0"/>
              <a:t>Example:</a:t>
            </a:r>
            <a:endParaRPr lang="en-IN" dirty="0"/>
          </a:p>
          <a:p>
            <a:pPr lvl="1"/>
            <a:r>
              <a:rPr lang="en-IN" b="1" dirty="0"/>
              <a:t>Zero-Waste Lifestyle</a:t>
            </a:r>
            <a:r>
              <a:rPr lang="en-IN" dirty="0"/>
              <a:t> – Consumers using reusable bags, composting, and reducing plastic.</a:t>
            </a:r>
          </a:p>
          <a:p>
            <a:pPr lvl="1"/>
            <a:r>
              <a:rPr lang="en-IN" b="1" dirty="0"/>
              <a:t>Vegan &amp; Plant-Based Diets</a:t>
            </a:r>
            <a:r>
              <a:rPr lang="en-IN" dirty="0"/>
              <a:t> – Reducing carbon footprint by consuming less meat.</a:t>
            </a:r>
          </a:p>
          <a:p>
            <a:pPr lvl="1"/>
            <a:r>
              <a:rPr lang="en-IN" b="1" dirty="0"/>
              <a:t>Supporting Green Brands</a:t>
            </a:r>
            <a:r>
              <a:rPr lang="en-IN" dirty="0"/>
              <a:t> – Buying from companies with ethical environmental policies.</a:t>
            </a:r>
          </a:p>
          <a:p>
            <a:pPr lvl="1"/>
            <a:endParaRPr lang="en-IN" dirty="0"/>
          </a:p>
        </p:txBody>
      </p:sp>
    </p:spTree>
    <p:extLst>
      <p:ext uri="{BB962C8B-B14F-4D97-AF65-F5344CB8AC3E}">
        <p14:creationId xmlns:p14="http://schemas.microsoft.com/office/powerpoint/2010/main" val="27973568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solidFill>
                  <a:srgbClr val="7030A0"/>
                </a:solidFill>
              </a:rPr>
              <a:t>Participants in EM</a:t>
            </a:r>
            <a:br>
              <a:rPr lang="en-IN" dirty="0">
                <a:solidFill>
                  <a:srgbClr val="7030A0"/>
                </a:solidFill>
              </a:rPr>
            </a:br>
            <a:endParaRPr lang="en-IN" dirty="0"/>
          </a:p>
        </p:txBody>
      </p:sp>
      <p:sp>
        <p:nvSpPr>
          <p:cNvPr id="3" name="Content Placeholder 2"/>
          <p:cNvSpPr>
            <a:spLocks noGrp="1"/>
          </p:cNvSpPr>
          <p:nvPr>
            <p:ph idx="1"/>
          </p:nvPr>
        </p:nvSpPr>
        <p:spPr>
          <a:xfrm>
            <a:off x="152400" y="914400"/>
            <a:ext cx="8839200" cy="5867400"/>
          </a:xfrm>
        </p:spPr>
        <p:txBody>
          <a:bodyPr>
            <a:normAutofit fontScale="70000" lnSpcReduction="20000"/>
          </a:bodyPr>
          <a:lstStyle/>
          <a:p>
            <a:r>
              <a:rPr lang="en-US" b="1" dirty="0"/>
              <a:t>7. Educational Institutions &amp; Academics 🎓</a:t>
            </a:r>
          </a:p>
          <a:p>
            <a:r>
              <a:rPr lang="en-US" b="1" dirty="0"/>
              <a:t>Role:</a:t>
            </a:r>
            <a:r>
              <a:rPr lang="en-US" dirty="0"/>
              <a:t> Teach sustainability, conduct research, and train future environmental leaders.</a:t>
            </a:r>
          </a:p>
          <a:p>
            <a:r>
              <a:rPr lang="en-US" b="1" dirty="0"/>
              <a:t>Example:</a:t>
            </a:r>
            <a:endParaRPr lang="en-US" dirty="0"/>
          </a:p>
          <a:p>
            <a:pPr lvl="1"/>
            <a:r>
              <a:rPr lang="en-US" b="1" dirty="0"/>
              <a:t>Harvard University’s Center for Climate, Health &amp; Global Environment</a:t>
            </a:r>
            <a:r>
              <a:rPr lang="en-US" dirty="0"/>
              <a:t> – Conducts climate research.</a:t>
            </a:r>
          </a:p>
          <a:p>
            <a:pPr lvl="1"/>
            <a:r>
              <a:rPr lang="en-US" b="1" dirty="0"/>
              <a:t>Schools Promoting Eco-Clubs</a:t>
            </a:r>
            <a:r>
              <a:rPr lang="en-US" dirty="0"/>
              <a:t> – Encouraging students to participate in tree-planting and recycling.</a:t>
            </a:r>
          </a:p>
          <a:p>
            <a:pPr lvl="1"/>
            <a:r>
              <a:rPr lang="en-US" b="1" dirty="0"/>
              <a:t>Corporate Sustainability Training</a:t>
            </a:r>
            <a:r>
              <a:rPr lang="en-US" dirty="0"/>
              <a:t> – Universities offering courses in environmental management.</a:t>
            </a:r>
          </a:p>
          <a:p>
            <a:r>
              <a:rPr lang="en-IN" b="1" dirty="0"/>
              <a:t>8. Media &amp; Environmental Activists 📢</a:t>
            </a:r>
          </a:p>
          <a:p>
            <a:r>
              <a:rPr lang="en-IN" b="1" dirty="0"/>
              <a:t>Role:</a:t>
            </a:r>
            <a:r>
              <a:rPr lang="en-IN" dirty="0"/>
              <a:t> Spread awareness about climate issues, expose pollution, and push for policy changes.</a:t>
            </a:r>
          </a:p>
          <a:p>
            <a:r>
              <a:rPr lang="en-IN" b="1" dirty="0"/>
              <a:t>Example:</a:t>
            </a:r>
            <a:endParaRPr lang="en-IN" dirty="0"/>
          </a:p>
          <a:p>
            <a:pPr lvl="1"/>
            <a:r>
              <a:rPr lang="en-IN" b="1" dirty="0"/>
              <a:t>Documentaries like "An Inconvenient Truth" (Al Gore)</a:t>
            </a:r>
            <a:r>
              <a:rPr lang="en-IN" dirty="0"/>
              <a:t> – Highlight climate change dangers.</a:t>
            </a:r>
          </a:p>
          <a:p>
            <a:pPr lvl="1"/>
            <a:r>
              <a:rPr lang="en-IN" b="1" dirty="0"/>
              <a:t>Greta Thunberg’s Climate Movement</a:t>
            </a:r>
            <a:r>
              <a:rPr lang="en-IN" dirty="0"/>
              <a:t> – Youth activism for stronger climate policies.</a:t>
            </a:r>
          </a:p>
          <a:p>
            <a:pPr lvl="1"/>
            <a:r>
              <a:rPr lang="en-IN" b="1" dirty="0"/>
              <a:t>National Geographic &amp; BBC Earth</a:t>
            </a:r>
            <a:r>
              <a:rPr lang="en-IN" dirty="0"/>
              <a:t> – Educating the public on nature conservation.</a:t>
            </a:r>
          </a:p>
          <a:p>
            <a:pPr lvl="1"/>
            <a:endParaRPr lang="en-IN" dirty="0"/>
          </a:p>
        </p:txBody>
      </p:sp>
    </p:spTree>
    <p:extLst>
      <p:ext uri="{BB962C8B-B14F-4D97-AF65-F5344CB8AC3E}">
        <p14:creationId xmlns:p14="http://schemas.microsoft.com/office/powerpoint/2010/main" val="6741516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solidFill>
                  <a:srgbClr val="7030A0"/>
                </a:solidFill>
              </a:rPr>
              <a:t>Participants in EM</a:t>
            </a:r>
            <a:br>
              <a:rPr lang="en-IN" dirty="0">
                <a:solidFill>
                  <a:srgbClr val="7030A0"/>
                </a:solidFill>
              </a:rPr>
            </a:br>
            <a:endParaRPr lang="en-IN" dirty="0"/>
          </a:p>
        </p:txBody>
      </p:sp>
      <p:sp>
        <p:nvSpPr>
          <p:cNvPr id="3" name="Content Placeholder 2"/>
          <p:cNvSpPr>
            <a:spLocks noGrp="1"/>
          </p:cNvSpPr>
          <p:nvPr>
            <p:ph idx="1"/>
          </p:nvPr>
        </p:nvSpPr>
        <p:spPr>
          <a:xfrm>
            <a:off x="152400" y="914400"/>
            <a:ext cx="8839200" cy="5867400"/>
          </a:xfrm>
        </p:spPr>
        <p:txBody>
          <a:bodyPr>
            <a:normAutofit fontScale="92500" lnSpcReduction="10000"/>
          </a:bodyPr>
          <a:lstStyle/>
          <a:p>
            <a:r>
              <a:rPr lang="en-US" b="1" dirty="0"/>
              <a:t>10. International Organizations &amp; Agreements 🌎</a:t>
            </a:r>
          </a:p>
          <a:p>
            <a:r>
              <a:rPr lang="en-US" b="1" dirty="0"/>
              <a:t>Role:</a:t>
            </a:r>
            <a:r>
              <a:rPr lang="en-US" dirty="0"/>
              <a:t> Facilitate global environmental policies, treaties, and cooperative projects.</a:t>
            </a:r>
          </a:p>
          <a:p>
            <a:r>
              <a:rPr lang="en-US" b="1" dirty="0"/>
              <a:t>Example:</a:t>
            </a:r>
            <a:endParaRPr lang="en-US" dirty="0"/>
          </a:p>
          <a:p>
            <a:pPr lvl="1"/>
            <a:r>
              <a:rPr lang="en-US" b="1" dirty="0"/>
              <a:t>Paris Climate Agreement</a:t>
            </a:r>
            <a:r>
              <a:rPr lang="en-US" dirty="0"/>
              <a:t> – Countries committed to reducing greenhouse gas emissions.</a:t>
            </a:r>
          </a:p>
          <a:p>
            <a:pPr lvl="1"/>
            <a:r>
              <a:rPr lang="en-US" b="1" dirty="0"/>
              <a:t>United Nations Sustainable Development Goals (SDGs)</a:t>
            </a:r>
            <a:r>
              <a:rPr lang="en-US" dirty="0"/>
              <a:t> – Promote sustainability worldwide.</a:t>
            </a:r>
          </a:p>
          <a:p>
            <a:pPr lvl="1"/>
            <a:r>
              <a:rPr lang="en-US" b="1" dirty="0"/>
              <a:t>COP28 (Conference of the Parties)</a:t>
            </a:r>
            <a:r>
              <a:rPr lang="en-US" dirty="0"/>
              <a:t> – Global discussions on climate action.</a:t>
            </a:r>
          </a:p>
          <a:p>
            <a:pPr marL="457200" lvl="1" indent="0">
              <a:buNone/>
            </a:pPr>
            <a:r>
              <a:rPr lang="en-US" dirty="0">
                <a:solidFill>
                  <a:srgbClr val="00B050"/>
                </a:solidFill>
              </a:rPr>
              <a:t>Effective environmental management requires </a:t>
            </a:r>
            <a:r>
              <a:rPr lang="en-US" b="1" dirty="0">
                <a:solidFill>
                  <a:srgbClr val="00B050"/>
                </a:solidFill>
              </a:rPr>
              <a:t>collaboration</a:t>
            </a:r>
            <a:r>
              <a:rPr lang="en-US" dirty="0">
                <a:solidFill>
                  <a:srgbClr val="00B050"/>
                </a:solidFill>
              </a:rPr>
              <a:t> between governments, businesses, scientists, and communities. </a:t>
            </a:r>
            <a:r>
              <a:rPr lang="en-US" b="1" dirty="0">
                <a:solidFill>
                  <a:srgbClr val="00B050"/>
                </a:solidFill>
              </a:rPr>
              <a:t>Everyone has a role to play</a:t>
            </a:r>
            <a:r>
              <a:rPr lang="en-US" dirty="0">
                <a:solidFill>
                  <a:srgbClr val="00B050"/>
                </a:solidFill>
              </a:rPr>
              <a:t> in protecting the planet for future generations.</a:t>
            </a:r>
          </a:p>
          <a:p>
            <a:pPr lvl="1"/>
            <a:endParaRPr lang="en-IN" dirty="0"/>
          </a:p>
        </p:txBody>
      </p:sp>
    </p:spTree>
    <p:extLst>
      <p:ext uri="{BB962C8B-B14F-4D97-AF65-F5344CB8AC3E}">
        <p14:creationId xmlns:p14="http://schemas.microsoft.com/office/powerpoint/2010/main" val="34226047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4FD8E0EF-6E6D-4F76-A96E-BCA2347295F8}"/>
              </a:ext>
            </a:extLst>
          </p:cNvPr>
          <p:cNvSpPr txBox="1"/>
          <p:nvPr/>
        </p:nvSpPr>
        <p:spPr>
          <a:xfrm>
            <a:off x="609600" y="381000"/>
            <a:ext cx="7543800" cy="4832092"/>
          </a:xfrm>
          <a:prstGeom prst="rect">
            <a:avLst/>
          </a:prstGeom>
          <a:noFill/>
        </p:spPr>
        <p:txBody>
          <a:bodyPr wrap="square">
            <a:spAutoFit/>
          </a:bodyPr>
          <a:lstStyle/>
          <a:p>
            <a:r>
              <a:rPr lang="en-US" sz="2800" b="1" dirty="0"/>
              <a:t>1. United Nations Environment </a:t>
            </a:r>
            <a:r>
              <a:rPr lang="en-US" sz="2800" b="1" dirty="0" err="1"/>
              <a:t>Programme</a:t>
            </a:r>
            <a:r>
              <a:rPr lang="en-US" sz="2800" b="1" dirty="0"/>
              <a:t> (UNEP)</a:t>
            </a:r>
          </a:p>
          <a:p>
            <a:r>
              <a:rPr lang="en-US" sz="2800" b="1" dirty="0"/>
              <a:t>Role:</a:t>
            </a:r>
            <a:br>
              <a:rPr lang="en-US" sz="2800" dirty="0"/>
            </a:br>
            <a:r>
              <a:rPr lang="en-US" sz="2800" dirty="0"/>
              <a:t>UNEP coordinates global efforts on environmental protection and sustainability. It provides guidelines, supports projects, and raises awareness about pressing environmental issues.</a:t>
            </a:r>
          </a:p>
          <a:p>
            <a:r>
              <a:rPr lang="en-US" sz="2800" b="1" dirty="0"/>
              <a:t>Key Activities:</a:t>
            </a:r>
            <a:endParaRPr lang="en-US" sz="2800" dirty="0"/>
          </a:p>
          <a:p>
            <a:pPr>
              <a:buFont typeface="Arial" panose="020B0604020202020204" pitchFamily="34" charset="0"/>
              <a:buChar char="•"/>
            </a:pPr>
            <a:r>
              <a:rPr lang="en-US" sz="2800" dirty="0"/>
              <a:t>Climate change adaptation programs.</a:t>
            </a:r>
          </a:p>
          <a:p>
            <a:pPr>
              <a:buFont typeface="Arial" panose="020B0604020202020204" pitchFamily="34" charset="0"/>
              <a:buChar char="•"/>
            </a:pPr>
            <a:r>
              <a:rPr lang="en-US" sz="2800" dirty="0"/>
              <a:t>Combating pollution through policy initiatives.</a:t>
            </a:r>
          </a:p>
          <a:p>
            <a:pPr>
              <a:buFont typeface="Arial" panose="020B0604020202020204" pitchFamily="34" charset="0"/>
              <a:buChar char="•"/>
            </a:pPr>
            <a:r>
              <a:rPr lang="en-US" sz="2800" dirty="0"/>
              <a:t>Promoting biodiversity conservation.</a:t>
            </a:r>
          </a:p>
        </p:txBody>
      </p:sp>
    </p:spTree>
    <p:extLst>
      <p:ext uri="{BB962C8B-B14F-4D97-AF65-F5344CB8AC3E}">
        <p14:creationId xmlns:p14="http://schemas.microsoft.com/office/powerpoint/2010/main" val="3633167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DB341E8-B19D-431D-A115-11272B6E0C41}"/>
              </a:ext>
            </a:extLst>
          </p:cNvPr>
          <p:cNvSpPr txBox="1"/>
          <p:nvPr/>
        </p:nvSpPr>
        <p:spPr>
          <a:xfrm>
            <a:off x="228600" y="457200"/>
            <a:ext cx="8229600" cy="5693866"/>
          </a:xfrm>
          <a:prstGeom prst="rect">
            <a:avLst/>
          </a:prstGeom>
          <a:noFill/>
        </p:spPr>
        <p:txBody>
          <a:bodyPr wrap="square">
            <a:spAutoFit/>
          </a:bodyPr>
          <a:lstStyle/>
          <a:p>
            <a:r>
              <a:rPr lang="en-US" sz="2800" b="1" dirty="0"/>
              <a:t>2. United Nations Framework Convention on Climate Change (UNFCCC)</a:t>
            </a:r>
          </a:p>
          <a:p>
            <a:r>
              <a:rPr lang="en-US" sz="2800" b="1" dirty="0"/>
              <a:t>Established:</a:t>
            </a:r>
            <a:r>
              <a:rPr lang="en-US" sz="2800" dirty="0"/>
              <a:t> 1992 at the Rio Earth Summit</a:t>
            </a:r>
            <a:br>
              <a:rPr lang="en-US" sz="2800" dirty="0"/>
            </a:br>
            <a:r>
              <a:rPr lang="en-US" sz="2800" b="1" dirty="0"/>
              <a:t>Purpose:</a:t>
            </a:r>
            <a:br>
              <a:rPr lang="en-US" sz="2800" dirty="0"/>
            </a:br>
            <a:r>
              <a:rPr lang="en-US" sz="2800" dirty="0"/>
              <a:t>To stabilize greenhouse gas concentrations and prevent dangerous human interference with the climate system.</a:t>
            </a:r>
          </a:p>
          <a:p>
            <a:r>
              <a:rPr lang="en-US" sz="2800" b="1" dirty="0"/>
              <a:t>Major Agreements:</a:t>
            </a:r>
            <a:endParaRPr lang="en-US" sz="2800" dirty="0"/>
          </a:p>
          <a:p>
            <a:pPr>
              <a:buFont typeface="Arial" panose="020B0604020202020204" pitchFamily="34" charset="0"/>
              <a:buChar char="•"/>
            </a:pPr>
            <a:r>
              <a:rPr lang="en-US" sz="2800" b="1" dirty="0"/>
              <a:t>Kyoto Protocol (1997):</a:t>
            </a:r>
            <a:r>
              <a:rPr lang="en-US" sz="2800" dirty="0"/>
              <a:t> Focused on reducing greenhouse gas emissions in developed countries.</a:t>
            </a:r>
          </a:p>
          <a:p>
            <a:pPr>
              <a:buFont typeface="Arial" panose="020B0604020202020204" pitchFamily="34" charset="0"/>
              <a:buChar char="•"/>
            </a:pPr>
            <a:r>
              <a:rPr lang="en-US" sz="2800" b="1" dirty="0"/>
              <a:t>Paris Agreement (2015):</a:t>
            </a:r>
            <a:r>
              <a:rPr lang="en-US" sz="2800" dirty="0"/>
              <a:t> A global commitment to limit global warming to well below 2°C above pre-industrial levels.</a:t>
            </a:r>
          </a:p>
        </p:txBody>
      </p:sp>
    </p:spTree>
    <p:extLst>
      <p:ext uri="{BB962C8B-B14F-4D97-AF65-F5344CB8AC3E}">
        <p14:creationId xmlns:p14="http://schemas.microsoft.com/office/powerpoint/2010/main" val="22220211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46A6542-D219-4B44-BDAA-B9BCE821E82C}"/>
              </a:ext>
            </a:extLst>
          </p:cNvPr>
          <p:cNvSpPr txBox="1"/>
          <p:nvPr/>
        </p:nvSpPr>
        <p:spPr>
          <a:xfrm>
            <a:off x="381000" y="152400"/>
            <a:ext cx="8077200" cy="6001643"/>
          </a:xfrm>
          <a:prstGeom prst="rect">
            <a:avLst/>
          </a:prstGeom>
          <a:noFill/>
        </p:spPr>
        <p:txBody>
          <a:bodyPr wrap="square">
            <a:spAutoFit/>
          </a:bodyPr>
          <a:lstStyle/>
          <a:p>
            <a:r>
              <a:rPr lang="en-US" sz="2400" b="1" dirty="0"/>
              <a:t>3. Intergovernmental Panel on Climate Change (IPCC)</a:t>
            </a:r>
          </a:p>
          <a:p>
            <a:r>
              <a:rPr lang="en-US" sz="2400" b="1" dirty="0"/>
              <a:t>Purpose:</a:t>
            </a:r>
            <a:br>
              <a:rPr lang="en-US" sz="2400" dirty="0"/>
            </a:br>
            <a:r>
              <a:rPr lang="en-US" sz="2400" dirty="0"/>
              <a:t>Provides scientific assessments on climate change, its risks, and options for adaptation and mitigation.</a:t>
            </a:r>
          </a:p>
          <a:p>
            <a:r>
              <a:rPr lang="en-US" sz="2400" b="1" dirty="0"/>
              <a:t>Impact:</a:t>
            </a:r>
            <a:br>
              <a:rPr lang="en-US" sz="2400" dirty="0"/>
            </a:br>
            <a:r>
              <a:rPr lang="en-US" sz="2400" dirty="0"/>
              <a:t>IPCC reports serve as the basis for climate policy worldwide, influencing decisions at the highest levels.</a:t>
            </a:r>
          </a:p>
          <a:p>
            <a:r>
              <a:rPr lang="en-US" sz="2400" b="1" dirty="0"/>
              <a:t>4. Convention on Biological Diversity (CBD)</a:t>
            </a:r>
          </a:p>
          <a:p>
            <a:r>
              <a:rPr lang="en-US" sz="2400" b="1" dirty="0"/>
              <a:t>Established:</a:t>
            </a:r>
            <a:r>
              <a:rPr lang="en-US" sz="2400" dirty="0"/>
              <a:t> 1992</a:t>
            </a:r>
            <a:br>
              <a:rPr lang="en-US" sz="2400" dirty="0"/>
            </a:br>
            <a:r>
              <a:rPr lang="en-US" sz="2400" b="1" dirty="0"/>
              <a:t>Purpose:</a:t>
            </a:r>
            <a:br>
              <a:rPr lang="en-US" sz="2400" dirty="0"/>
            </a:br>
            <a:r>
              <a:rPr lang="en-US" sz="2400" dirty="0"/>
              <a:t>Conservation of biological diversity, sustainable use of its components, and fair sharing of benefits arising from genetic resources.</a:t>
            </a:r>
          </a:p>
          <a:p>
            <a:r>
              <a:rPr lang="en-US" sz="2400" b="1" dirty="0"/>
              <a:t>Example:</a:t>
            </a:r>
            <a:br>
              <a:rPr lang="en-US" sz="2400" dirty="0"/>
            </a:br>
            <a:r>
              <a:rPr lang="en-US" sz="2400" dirty="0"/>
              <a:t>Protected area networks to conserve critical habitats.</a:t>
            </a:r>
          </a:p>
          <a:p>
            <a:endParaRPr lang="en-US" sz="2400" dirty="0"/>
          </a:p>
        </p:txBody>
      </p:sp>
    </p:spTree>
    <p:extLst>
      <p:ext uri="{BB962C8B-B14F-4D97-AF65-F5344CB8AC3E}">
        <p14:creationId xmlns:p14="http://schemas.microsoft.com/office/powerpoint/2010/main" val="11096831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Objectives &amp; Outcomes</a:t>
            </a:r>
          </a:p>
        </p:txBody>
      </p:sp>
      <p:pic>
        <p:nvPicPr>
          <p:cNvPr id="4" name="Picture 3"/>
          <p:cNvPicPr>
            <a:picLocks noChangeAspect="1"/>
          </p:cNvPicPr>
          <p:nvPr/>
        </p:nvPicPr>
        <p:blipFill>
          <a:blip r:embed="rId2"/>
          <a:stretch>
            <a:fillRect/>
          </a:stretch>
        </p:blipFill>
        <p:spPr>
          <a:xfrm>
            <a:off x="20625" y="1752600"/>
            <a:ext cx="9102749" cy="3657600"/>
          </a:xfrm>
          <a:prstGeom prst="rect">
            <a:avLst/>
          </a:prstGeom>
        </p:spPr>
      </p:pic>
    </p:spTree>
    <p:extLst>
      <p:ext uri="{BB962C8B-B14F-4D97-AF65-F5344CB8AC3E}">
        <p14:creationId xmlns:p14="http://schemas.microsoft.com/office/powerpoint/2010/main" val="17751910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CA618AF-4B2A-486D-AAD7-670B3BB32131}"/>
              </a:ext>
            </a:extLst>
          </p:cNvPr>
          <p:cNvSpPr txBox="1"/>
          <p:nvPr/>
        </p:nvSpPr>
        <p:spPr>
          <a:xfrm>
            <a:off x="304800" y="243512"/>
            <a:ext cx="7848600" cy="6370975"/>
          </a:xfrm>
          <a:prstGeom prst="rect">
            <a:avLst/>
          </a:prstGeom>
          <a:noFill/>
        </p:spPr>
        <p:txBody>
          <a:bodyPr wrap="square">
            <a:spAutoFit/>
          </a:bodyPr>
          <a:lstStyle/>
          <a:p>
            <a:r>
              <a:rPr lang="en-US" sz="2400" b="1" dirty="0"/>
              <a:t>5. Ramsar Convention (1971)</a:t>
            </a:r>
          </a:p>
          <a:p>
            <a:r>
              <a:rPr lang="en-US" sz="2400" b="1" dirty="0"/>
              <a:t>Focus:</a:t>
            </a:r>
            <a:br>
              <a:rPr lang="en-US" sz="2400" dirty="0"/>
            </a:br>
            <a:r>
              <a:rPr lang="en-US" sz="2400" dirty="0"/>
              <a:t>Protection of wetlands of international importance, especially as waterfowl habitats.</a:t>
            </a:r>
          </a:p>
          <a:p>
            <a:r>
              <a:rPr lang="en-US" sz="2400" b="1" dirty="0"/>
              <a:t>Example:</a:t>
            </a:r>
            <a:br>
              <a:rPr lang="en-US" sz="2400" dirty="0"/>
            </a:br>
            <a:r>
              <a:rPr lang="en-US" sz="2400" dirty="0"/>
              <a:t>Recognizing Ramsar sites like </a:t>
            </a:r>
            <a:r>
              <a:rPr lang="en-US" sz="2400" dirty="0" err="1"/>
              <a:t>Chilika</a:t>
            </a:r>
            <a:r>
              <a:rPr lang="en-US" sz="2400" dirty="0"/>
              <a:t> Lake in India for wetland conservation.</a:t>
            </a:r>
          </a:p>
          <a:p>
            <a:endParaRPr lang="en-US" sz="2400" dirty="0"/>
          </a:p>
          <a:p>
            <a:r>
              <a:rPr lang="en-US" sz="2400" b="1" dirty="0"/>
              <a:t>6. World Meteorological Organization (WMO)</a:t>
            </a:r>
          </a:p>
          <a:p>
            <a:r>
              <a:rPr lang="en-US" sz="2400" b="1" dirty="0"/>
              <a:t>Role:</a:t>
            </a:r>
            <a:br>
              <a:rPr lang="en-US" sz="2400" dirty="0"/>
            </a:br>
            <a:r>
              <a:rPr lang="en-US" sz="2400" dirty="0"/>
              <a:t>Monitors and forecasts global weather and climate. Helps countries prepare for extreme weather events and mitigate risks related to climate change.</a:t>
            </a:r>
          </a:p>
          <a:p>
            <a:r>
              <a:rPr lang="en-US" sz="2400" b="1" dirty="0"/>
              <a:t>Example:</a:t>
            </a:r>
            <a:br>
              <a:rPr lang="en-US" sz="2400" dirty="0"/>
            </a:br>
            <a:r>
              <a:rPr lang="en-US" sz="2400" dirty="0"/>
              <a:t>Issuing global climate warnings about El Niño and La Niña effects.</a:t>
            </a:r>
          </a:p>
          <a:p>
            <a:endParaRPr lang="en-US" sz="2400" dirty="0"/>
          </a:p>
        </p:txBody>
      </p:sp>
    </p:spTree>
    <p:extLst>
      <p:ext uri="{BB962C8B-B14F-4D97-AF65-F5344CB8AC3E}">
        <p14:creationId xmlns:p14="http://schemas.microsoft.com/office/powerpoint/2010/main" val="11732757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39DA3FF-D952-424B-9223-89B25A25AB52}"/>
              </a:ext>
            </a:extLst>
          </p:cNvPr>
          <p:cNvSpPr txBox="1"/>
          <p:nvPr/>
        </p:nvSpPr>
        <p:spPr>
          <a:xfrm>
            <a:off x="457200" y="76200"/>
            <a:ext cx="8229600" cy="6370975"/>
          </a:xfrm>
          <a:prstGeom prst="rect">
            <a:avLst/>
          </a:prstGeom>
          <a:noFill/>
        </p:spPr>
        <p:txBody>
          <a:bodyPr wrap="square">
            <a:spAutoFit/>
          </a:bodyPr>
          <a:lstStyle/>
          <a:p>
            <a:r>
              <a:rPr lang="en-US" sz="2400" b="1" dirty="0"/>
              <a:t>7. Stockholm Convention (2001)</a:t>
            </a:r>
          </a:p>
          <a:p>
            <a:r>
              <a:rPr lang="en-US" sz="2400" b="1" dirty="0"/>
              <a:t>Purpose:</a:t>
            </a:r>
            <a:br>
              <a:rPr lang="en-US" sz="2400" dirty="0"/>
            </a:br>
            <a:r>
              <a:rPr lang="en-US" sz="2400" dirty="0"/>
              <a:t>Eliminates or restricts the production and use of persistent organic pollutants (POPs) that are harmful to health and the environment.</a:t>
            </a:r>
          </a:p>
          <a:p>
            <a:r>
              <a:rPr lang="en-US" sz="2400" b="1" dirty="0"/>
              <a:t>Example:</a:t>
            </a:r>
            <a:br>
              <a:rPr lang="en-US" sz="2400" dirty="0"/>
            </a:br>
            <a:r>
              <a:rPr lang="en-US" sz="2400" dirty="0"/>
              <a:t>Phasing out dangerous chemicals like DDT and PCBs.</a:t>
            </a:r>
          </a:p>
          <a:p>
            <a:endParaRPr lang="en-US" sz="2400" dirty="0"/>
          </a:p>
          <a:p>
            <a:r>
              <a:rPr lang="en-US" sz="2400" b="1" dirty="0"/>
              <a:t>8. Convention on International Trade in Endangered Species (CITES)</a:t>
            </a:r>
          </a:p>
          <a:p>
            <a:r>
              <a:rPr lang="en-US" sz="2400" b="1" dirty="0"/>
              <a:t>Established:</a:t>
            </a:r>
            <a:r>
              <a:rPr lang="en-US" sz="2400" dirty="0"/>
              <a:t> 1973</a:t>
            </a:r>
            <a:br>
              <a:rPr lang="en-US" sz="2400" dirty="0"/>
            </a:br>
            <a:r>
              <a:rPr lang="en-US" sz="2400" b="1" dirty="0"/>
              <a:t>Purpose:</a:t>
            </a:r>
            <a:br>
              <a:rPr lang="en-US" sz="2400" dirty="0"/>
            </a:br>
            <a:r>
              <a:rPr lang="en-US" sz="2400" dirty="0"/>
              <a:t>Regulates international trade in wildlife to prevent species from becoming endangered or extinct due to trade.</a:t>
            </a:r>
          </a:p>
          <a:p>
            <a:r>
              <a:rPr lang="en-US" sz="2400" b="1" dirty="0"/>
              <a:t>Example:</a:t>
            </a:r>
            <a:br>
              <a:rPr lang="en-US" sz="2400" dirty="0"/>
            </a:br>
            <a:r>
              <a:rPr lang="en-US" sz="2400" dirty="0"/>
              <a:t>Banning the trade of ivory to protect elephants.</a:t>
            </a:r>
          </a:p>
          <a:p>
            <a:endParaRPr lang="en-US" sz="2400" dirty="0"/>
          </a:p>
        </p:txBody>
      </p:sp>
    </p:spTree>
    <p:extLst>
      <p:ext uri="{BB962C8B-B14F-4D97-AF65-F5344CB8AC3E}">
        <p14:creationId xmlns:p14="http://schemas.microsoft.com/office/powerpoint/2010/main" val="24785567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6FACADA-05A8-4493-A390-AF6F035BF4CD}"/>
              </a:ext>
            </a:extLst>
          </p:cNvPr>
          <p:cNvSpPr txBox="1"/>
          <p:nvPr/>
        </p:nvSpPr>
        <p:spPr>
          <a:xfrm>
            <a:off x="304800" y="228600"/>
            <a:ext cx="8153400" cy="6001643"/>
          </a:xfrm>
          <a:prstGeom prst="rect">
            <a:avLst/>
          </a:prstGeom>
          <a:noFill/>
        </p:spPr>
        <p:txBody>
          <a:bodyPr wrap="square">
            <a:spAutoFit/>
          </a:bodyPr>
          <a:lstStyle/>
          <a:p>
            <a:r>
              <a:rPr lang="en-US" sz="2400" b="1" dirty="0"/>
              <a:t>9. Basel Convention (1989)</a:t>
            </a:r>
          </a:p>
          <a:p>
            <a:r>
              <a:rPr lang="en-US" sz="2400" b="1" dirty="0"/>
              <a:t>Focus:</a:t>
            </a:r>
            <a:br>
              <a:rPr lang="en-US" sz="2400" dirty="0"/>
            </a:br>
            <a:r>
              <a:rPr lang="en-US" sz="2400" dirty="0"/>
              <a:t>Controls the transboundary movement of hazardous wastes and their disposal.</a:t>
            </a:r>
          </a:p>
          <a:p>
            <a:r>
              <a:rPr lang="en-US" sz="2400" b="1" dirty="0"/>
              <a:t>Example:</a:t>
            </a:r>
            <a:br>
              <a:rPr lang="en-US" sz="2400" dirty="0"/>
            </a:br>
            <a:r>
              <a:rPr lang="en-US" sz="2400" dirty="0"/>
              <a:t>Preventing illegal export of toxic waste from developed countries to developing nations.</a:t>
            </a:r>
          </a:p>
          <a:p>
            <a:endParaRPr lang="en-US" sz="2400" dirty="0"/>
          </a:p>
          <a:p>
            <a:r>
              <a:rPr lang="en-US" sz="2400" b="1" dirty="0"/>
              <a:t>10. International Union for Conservation of Nature (IUCN)</a:t>
            </a:r>
          </a:p>
          <a:p>
            <a:r>
              <a:rPr lang="en-US" sz="2400" b="1" dirty="0"/>
              <a:t>Role:</a:t>
            </a:r>
            <a:br>
              <a:rPr lang="en-US" sz="2400" dirty="0"/>
            </a:br>
            <a:r>
              <a:rPr lang="en-US" sz="2400" dirty="0"/>
              <a:t>Maintains the Red List of Threatened Species and works on global conservation efforts.</a:t>
            </a:r>
          </a:p>
          <a:p>
            <a:r>
              <a:rPr lang="en-US" sz="2400" b="1" dirty="0"/>
              <a:t>Example:</a:t>
            </a:r>
            <a:br>
              <a:rPr lang="en-US" sz="2400" dirty="0"/>
            </a:br>
            <a:r>
              <a:rPr lang="en-US" sz="2400" dirty="0"/>
              <a:t>Identifying critically endangered species and promoting their protection through habitat restoration.</a:t>
            </a:r>
          </a:p>
          <a:p>
            <a:endParaRPr lang="en-US" sz="2400" dirty="0"/>
          </a:p>
        </p:txBody>
      </p:sp>
    </p:spTree>
    <p:extLst>
      <p:ext uri="{BB962C8B-B14F-4D97-AF65-F5344CB8AC3E}">
        <p14:creationId xmlns:p14="http://schemas.microsoft.com/office/powerpoint/2010/main" val="2126375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0985340-45EA-4D3E-8CF0-20F0AFBB7E3F}"/>
              </a:ext>
            </a:extLst>
          </p:cNvPr>
          <p:cNvSpPr txBox="1"/>
          <p:nvPr/>
        </p:nvSpPr>
        <p:spPr>
          <a:xfrm>
            <a:off x="228600" y="228600"/>
            <a:ext cx="7772400" cy="6278642"/>
          </a:xfrm>
          <a:prstGeom prst="rect">
            <a:avLst/>
          </a:prstGeom>
          <a:noFill/>
        </p:spPr>
        <p:txBody>
          <a:bodyPr wrap="square">
            <a:spAutoFit/>
          </a:bodyPr>
          <a:lstStyle/>
          <a:p>
            <a:r>
              <a:rPr lang="en-US" sz="2400" b="1" dirty="0"/>
              <a:t>Environmental Concerns</a:t>
            </a:r>
          </a:p>
          <a:p>
            <a:r>
              <a:rPr lang="en-US" sz="2400" dirty="0"/>
              <a:t>In recent decades, human activities have caused severe degradation of the environment. This has led to a sharp increase in natural disasters like flash floods, tsunamis, and cyclones. Let’s break this down with examples:</a:t>
            </a:r>
          </a:p>
          <a:p>
            <a:r>
              <a:rPr lang="en-US" sz="2400" b="1" dirty="0"/>
              <a:t>1. Exploitation and Degradation of the Environment</a:t>
            </a:r>
          </a:p>
          <a:p>
            <a:r>
              <a:rPr lang="en-US" sz="2400" b="1" dirty="0"/>
              <a:t>Explanation:</a:t>
            </a:r>
            <a:br>
              <a:rPr lang="en-US" sz="2400" dirty="0"/>
            </a:br>
            <a:r>
              <a:rPr lang="en-US" sz="2400" dirty="0"/>
              <a:t>Uncontrolled industrialization, deforestation, and urban expansion have led to environmental degradation.</a:t>
            </a:r>
          </a:p>
          <a:p>
            <a:r>
              <a:rPr lang="en-US" sz="2400" b="1" dirty="0"/>
              <a:t>Examples:</a:t>
            </a:r>
            <a:endParaRPr lang="en-US" sz="2400" dirty="0"/>
          </a:p>
          <a:p>
            <a:pPr>
              <a:buFont typeface="Arial" panose="020B0604020202020204" pitchFamily="34" charset="0"/>
              <a:buChar char="•"/>
            </a:pPr>
            <a:r>
              <a:rPr lang="en-US" sz="2400" b="1" dirty="0"/>
              <a:t>Deforestation:</a:t>
            </a:r>
            <a:r>
              <a:rPr lang="en-US" sz="2400" dirty="0"/>
              <a:t> Forests are cleared for agriculture and urban settlements, disrupting ecosystems and causing soil erosion.</a:t>
            </a:r>
          </a:p>
          <a:p>
            <a:pPr>
              <a:buFont typeface="Arial" panose="020B0604020202020204" pitchFamily="34" charset="0"/>
              <a:buChar char="•"/>
            </a:pPr>
            <a:r>
              <a:rPr lang="en-US" sz="2400" b="1" dirty="0"/>
              <a:t>Pollution:</a:t>
            </a:r>
            <a:r>
              <a:rPr lang="en-US" sz="2400" dirty="0"/>
              <a:t> Industrial waste dumped into rivers results in water pollution and harm to aquatic life.</a:t>
            </a:r>
          </a:p>
          <a:p>
            <a:pPr>
              <a:buFont typeface="Arial" panose="020B0604020202020204" pitchFamily="34" charset="0"/>
              <a:buChar char="•"/>
            </a:pPr>
            <a:r>
              <a:rPr lang="en-US" sz="2400" b="1" dirty="0"/>
              <a:t>Excessive Resource Use:</a:t>
            </a:r>
            <a:r>
              <a:rPr lang="en-US" sz="2400" dirty="0"/>
              <a:t> Overuse of natural resources like water has led to freshwater scarcity.</a:t>
            </a:r>
          </a:p>
          <a:p>
            <a:endParaRPr lang="en-US" sz="2000" dirty="0"/>
          </a:p>
        </p:txBody>
      </p:sp>
    </p:spTree>
    <p:extLst>
      <p:ext uri="{BB962C8B-B14F-4D97-AF65-F5344CB8AC3E}">
        <p14:creationId xmlns:p14="http://schemas.microsoft.com/office/powerpoint/2010/main" val="1401875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5A07C73-D128-4CA8-AEE4-D69FE401D7C8}"/>
              </a:ext>
            </a:extLst>
          </p:cNvPr>
          <p:cNvSpPr txBox="1"/>
          <p:nvPr/>
        </p:nvSpPr>
        <p:spPr>
          <a:xfrm>
            <a:off x="228600" y="228600"/>
            <a:ext cx="8229600" cy="5632311"/>
          </a:xfrm>
          <a:prstGeom prst="rect">
            <a:avLst/>
          </a:prstGeom>
          <a:noFill/>
        </p:spPr>
        <p:txBody>
          <a:bodyPr wrap="square">
            <a:spAutoFit/>
          </a:bodyPr>
          <a:lstStyle/>
          <a:p>
            <a:r>
              <a:rPr lang="en-US" sz="2400" b="1" dirty="0"/>
              <a:t>2. Flash Floods</a:t>
            </a:r>
          </a:p>
          <a:p>
            <a:r>
              <a:rPr lang="en-US" sz="2400" b="1" dirty="0"/>
              <a:t>Cause:</a:t>
            </a:r>
            <a:r>
              <a:rPr lang="en-US" sz="2400" dirty="0"/>
              <a:t> Flash floods occur due to deforestation, poor urban planning, and climate change. Heavy rainfall overwhelms the natural drainage system, causing sudden flooding.</a:t>
            </a:r>
          </a:p>
          <a:p>
            <a:r>
              <a:rPr lang="en-US" sz="2400" b="1" dirty="0"/>
              <a:t>Example:</a:t>
            </a:r>
            <a:br>
              <a:rPr lang="en-US" sz="2400" dirty="0"/>
            </a:br>
            <a:r>
              <a:rPr lang="en-US" sz="2400" dirty="0"/>
              <a:t>In </a:t>
            </a:r>
            <a:r>
              <a:rPr lang="en-US" sz="2400" b="1" dirty="0"/>
              <a:t>Uttarakhand, India (2013)</a:t>
            </a:r>
            <a:r>
              <a:rPr lang="en-US" sz="2400" dirty="0"/>
              <a:t>, heavy rainfall caused flash floods, leading to large-scale destruction and loss of life.</a:t>
            </a:r>
          </a:p>
          <a:p>
            <a:r>
              <a:rPr lang="en-US" sz="2400" b="1" dirty="0"/>
              <a:t>3. Tsunamis</a:t>
            </a:r>
          </a:p>
          <a:p>
            <a:r>
              <a:rPr lang="en-US" sz="2400" b="1" dirty="0"/>
              <a:t>Cause:</a:t>
            </a:r>
            <a:r>
              <a:rPr lang="en-US" sz="2400" dirty="0"/>
              <a:t> Tsunamis are large sea waves triggered by undersea earthquakes or volcanic eruptions. Coastal degradation increases vulnerability.</a:t>
            </a:r>
          </a:p>
          <a:p>
            <a:r>
              <a:rPr lang="en-US" sz="2400" b="1" dirty="0"/>
              <a:t>Example:</a:t>
            </a:r>
            <a:br>
              <a:rPr lang="en-US" sz="2400" dirty="0"/>
            </a:br>
            <a:r>
              <a:rPr lang="en-US" sz="2400" dirty="0"/>
              <a:t>The </a:t>
            </a:r>
            <a:r>
              <a:rPr lang="en-US" sz="2400" b="1" dirty="0"/>
              <a:t>2004 Indian Ocean tsunami</a:t>
            </a:r>
            <a:r>
              <a:rPr lang="en-US" sz="2400" dirty="0"/>
              <a:t> was one of the deadliest in history, causing over 230,000 deaths across multiple countries.</a:t>
            </a:r>
          </a:p>
          <a:p>
            <a:endParaRPr lang="en-US" sz="2400" dirty="0"/>
          </a:p>
        </p:txBody>
      </p:sp>
    </p:spTree>
    <p:extLst>
      <p:ext uri="{BB962C8B-B14F-4D97-AF65-F5344CB8AC3E}">
        <p14:creationId xmlns:p14="http://schemas.microsoft.com/office/powerpoint/2010/main" val="31591034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838200"/>
          </a:xfrm>
        </p:spPr>
        <p:txBody>
          <a:bodyPr>
            <a:normAutofit fontScale="90000"/>
          </a:bodyPr>
          <a:lstStyle/>
          <a:p>
            <a:pPr marL="457200" indent="-457200">
              <a:buFont typeface="Wingdings" pitchFamily="2" charset="2"/>
              <a:buChar char="v"/>
            </a:pPr>
            <a:r>
              <a:rPr lang="en-US" sz="3200" b="1" dirty="0">
                <a:solidFill>
                  <a:srgbClr val="0000FF"/>
                </a:solidFill>
              </a:rPr>
              <a:t>Significance of Environment Management for Contemporary/Modern Managers </a:t>
            </a:r>
          </a:p>
        </p:txBody>
      </p:sp>
      <p:sp>
        <p:nvSpPr>
          <p:cNvPr id="3" name="Content Placeholder 2"/>
          <p:cNvSpPr>
            <a:spLocks noGrp="1"/>
          </p:cNvSpPr>
          <p:nvPr>
            <p:ph idx="1"/>
          </p:nvPr>
        </p:nvSpPr>
        <p:spPr>
          <a:xfrm>
            <a:off x="457200" y="990600"/>
            <a:ext cx="8229600" cy="5638800"/>
          </a:xfrm>
        </p:spPr>
        <p:txBody>
          <a:bodyPr>
            <a:noAutofit/>
          </a:bodyPr>
          <a:lstStyle/>
          <a:p>
            <a:r>
              <a:rPr lang="en-US" sz="2400" b="1" dirty="0"/>
              <a:t>Significance of Environmental Management with Examples</a:t>
            </a:r>
          </a:p>
          <a:p>
            <a:pPr algn="just"/>
            <a:r>
              <a:rPr lang="en-US" sz="2400" dirty="0"/>
              <a:t>Environmental management refers to the systematic approach organizations and governments take to minimize environmental impact, preserve natural resources, and promote sustainable practices. Here are 10 significant aspects of environmental management, along with suitable examples:</a:t>
            </a:r>
          </a:p>
          <a:p>
            <a:r>
              <a:rPr lang="en-US" sz="2400" b="1" dirty="0"/>
              <a:t>1. Resource Conservation</a:t>
            </a:r>
          </a:p>
          <a:p>
            <a:r>
              <a:rPr lang="en-US" sz="2400" b="1" dirty="0"/>
              <a:t>Significance</a:t>
            </a:r>
            <a:r>
              <a:rPr lang="en-US" sz="2400" dirty="0"/>
              <a:t>: Helps manage natural resources like water, energy, and raw materials efficiently to ensure their availability for future generations.</a:t>
            </a:r>
            <a:br>
              <a:rPr lang="en-US" sz="2400" dirty="0"/>
            </a:br>
            <a:r>
              <a:rPr lang="en-US" sz="2400" b="1" dirty="0"/>
              <a:t>Example</a:t>
            </a:r>
            <a:r>
              <a:rPr lang="en-US" sz="2400" dirty="0"/>
              <a:t>: Coca-Cola India implemented a water stewardship program, focusing on water conservation, replenishment, and wastewater recycling to achieve water neutrality.</a:t>
            </a:r>
          </a:p>
          <a:p>
            <a:pPr algn="just"/>
            <a:endParaRPr lang="en-US" sz="2400" dirty="0"/>
          </a:p>
        </p:txBody>
      </p:sp>
    </p:spTree>
    <p:extLst>
      <p:ext uri="{BB962C8B-B14F-4D97-AF65-F5344CB8AC3E}">
        <p14:creationId xmlns:p14="http://schemas.microsoft.com/office/powerpoint/2010/main" val="31572309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14400"/>
            <a:ext cx="8458200" cy="5638800"/>
          </a:xfrm>
        </p:spPr>
        <p:txBody>
          <a:bodyPr>
            <a:noAutofit/>
          </a:bodyPr>
          <a:lstStyle/>
          <a:p>
            <a:r>
              <a:rPr lang="en-US" sz="2400" b="1" dirty="0"/>
              <a:t>2. Pollution Control</a:t>
            </a:r>
          </a:p>
          <a:p>
            <a:r>
              <a:rPr lang="en-US" sz="2400" b="1" dirty="0"/>
              <a:t>Significance</a:t>
            </a:r>
            <a:r>
              <a:rPr lang="en-US" sz="2400" dirty="0"/>
              <a:t>: Reduces pollution from industrial, agricultural, and urban activities, protecting air, water, and soil quality.</a:t>
            </a:r>
            <a:br>
              <a:rPr lang="en-US" sz="2400" dirty="0"/>
            </a:br>
            <a:r>
              <a:rPr lang="en-US" sz="2400" b="1" dirty="0"/>
              <a:t>Example</a:t>
            </a:r>
            <a:r>
              <a:rPr lang="en-US" sz="2400" dirty="0"/>
              <a:t>: The Delhi Metro Rail Corporation (DMRC) adopted CNG buses and solar panels, significantly reducing air pollution in the city.</a:t>
            </a:r>
          </a:p>
          <a:p>
            <a:pPr algn="just"/>
            <a:r>
              <a:rPr lang="en-US" sz="2400" b="1" dirty="0"/>
              <a:t>3. Biodiversity Protection</a:t>
            </a:r>
          </a:p>
          <a:p>
            <a:r>
              <a:rPr lang="en-US" sz="2400" b="1" dirty="0"/>
              <a:t>Significance</a:t>
            </a:r>
            <a:r>
              <a:rPr lang="en-US" sz="2400" dirty="0"/>
              <a:t>: Protects ecosystems and wildlife by preserving natural habitats and preventing deforestation and overexploitation.</a:t>
            </a:r>
            <a:br>
              <a:rPr lang="en-US" sz="2400" dirty="0"/>
            </a:br>
            <a:r>
              <a:rPr lang="en-US" sz="2400" b="1" dirty="0"/>
              <a:t>Example</a:t>
            </a:r>
            <a:r>
              <a:rPr lang="en-US" sz="2400" dirty="0"/>
              <a:t>: The reforestation project in the Western Ghats of India helps restore biodiversity by planting native species and protecting endangered wildlife.</a:t>
            </a:r>
          </a:p>
          <a:p>
            <a:endParaRPr lang="en-US" sz="2400" dirty="0"/>
          </a:p>
        </p:txBody>
      </p:sp>
      <p:sp>
        <p:nvSpPr>
          <p:cNvPr id="4" name="Title 1"/>
          <p:cNvSpPr txBox="1">
            <a:spLocks/>
          </p:cNvSpPr>
          <p:nvPr/>
        </p:nvSpPr>
        <p:spPr>
          <a:xfrm>
            <a:off x="457200" y="76200"/>
            <a:ext cx="8229600" cy="838200"/>
          </a:xfrm>
          <a:prstGeom prst="rect">
            <a:avLst/>
          </a:prstGeom>
        </p:spPr>
        <p:txBody>
          <a:bodyPr vert="horz" lIns="91440" tIns="45720" rIns="91440" bIns="45720" rtlCol="0" anchor="ctr">
            <a:normAutofit fontScale="9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457200" indent="-457200" algn="l">
              <a:buFont typeface="Wingdings" pitchFamily="2" charset="2"/>
              <a:buChar char="v"/>
            </a:pPr>
            <a:r>
              <a:rPr lang="en-US" sz="3200" b="1" dirty="0">
                <a:solidFill>
                  <a:srgbClr val="0000FF"/>
                </a:solidFill>
              </a:rPr>
              <a:t>Following points shows the significance of EM:</a:t>
            </a:r>
          </a:p>
        </p:txBody>
      </p:sp>
    </p:spTree>
    <p:extLst>
      <p:ext uri="{BB962C8B-B14F-4D97-AF65-F5344CB8AC3E}">
        <p14:creationId xmlns:p14="http://schemas.microsoft.com/office/powerpoint/2010/main" val="22884507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6446" y="1295400"/>
            <a:ext cx="7924800" cy="4893647"/>
          </a:xfrm>
          <a:prstGeom prst="rect">
            <a:avLst/>
          </a:prstGeom>
        </p:spPr>
        <p:txBody>
          <a:bodyPr wrap="square">
            <a:spAutoFit/>
          </a:bodyPr>
          <a:lstStyle/>
          <a:p>
            <a:r>
              <a:rPr lang="en-IN" sz="2400" b="1" dirty="0"/>
              <a:t>4. Climate Change Mitigation</a:t>
            </a:r>
          </a:p>
          <a:p>
            <a:r>
              <a:rPr lang="en-IN" sz="2400" b="1" dirty="0"/>
              <a:t>Significance</a:t>
            </a:r>
            <a:r>
              <a:rPr lang="en-IN" sz="2400" dirty="0"/>
              <a:t>: Reduces greenhouse gas emissions and promotes renewable energy to combat climate change.</a:t>
            </a:r>
            <a:br>
              <a:rPr lang="en-IN" sz="2400" dirty="0"/>
            </a:br>
            <a:r>
              <a:rPr lang="en-IN" sz="2400" b="1" dirty="0"/>
              <a:t>Example</a:t>
            </a:r>
            <a:r>
              <a:rPr lang="en-IN" sz="2400" dirty="0"/>
              <a:t>: Tata Power’s wind and solar farms contribute to India’s renewable energy goals, reducing dependence on fossil fuels.</a:t>
            </a:r>
          </a:p>
          <a:p>
            <a:endParaRPr lang="en-IN" sz="2400" dirty="0"/>
          </a:p>
          <a:p>
            <a:r>
              <a:rPr lang="en-US" sz="2400" b="1" dirty="0"/>
              <a:t>5. Waste Management</a:t>
            </a:r>
          </a:p>
          <a:p>
            <a:pPr algn="just"/>
            <a:r>
              <a:rPr lang="en-US" sz="2400" b="1" dirty="0"/>
              <a:t>Significance</a:t>
            </a:r>
            <a:r>
              <a:rPr lang="en-US" sz="2400" dirty="0"/>
              <a:t>: Promotes the reduction, recycling, and proper disposal of waste to prevent land and water contamination.</a:t>
            </a:r>
            <a:br>
              <a:rPr lang="en-US" sz="2400" dirty="0"/>
            </a:br>
            <a:r>
              <a:rPr lang="en-US" sz="2400" b="1" dirty="0"/>
              <a:t>Example</a:t>
            </a:r>
            <a:r>
              <a:rPr lang="en-US" sz="2400" dirty="0"/>
              <a:t>: ITC’s “Wow - Wealth Out of Waste” initiative encourages urban households to segregate and recycle waste.</a:t>
            </a:r>
          </a:p>
          <a:p>
            <a:endParaRPr lang="en-IN" sz="2400" dirty="0"/>
          </a:p>
        </p:txBody>
      </p:sp>
      <p:sp>
        <p:nvSpPr>
          <p:cNvPr id="3" name="Title 1"/>
          <p:cNvSpPr txBox="1">
            <a:spLocks/>
          </p:cNvSpPr>
          <p:nvPr/>
        </p:nvSpPr>
        <p:spPr>
          <a:xfrm>
            <a:off x="457200" y="76200"/>
            <a:ext cx="8229600" cy="838200"/>
          </a:xfrm>
          <a:prstGeom prst="rect">
            <a:avLst/>
          </a:prstGeom>
        </p:spPr>
        <p:txBody>
          <a:bodyPr vert="horz" lIns="91440" tIns="45720" rIns="91440" bIns="4572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457200" indent="-457200" algn="l">
              <a:buFont typeface="Wingdings" pitchFamily="2" charset="2"/>
              <a:buChar char="v"/>
            </a:pPr>
            <a:r>
              <a:rPr lang="en-US" sz="3200" b="1" dirty="0">
                <a:solidFill>
                  <a:srgbClr val="0000FF"/>
                </a:solidFill>
              </a:rPr>
              <a:t>Following points shows the significance of EM:</a:t>
            </a:r>
          </a:p>
        </p:txBody>
      </p:sp>
    </p:spTree>
    <p:extLst>
      <p:ext uri="{BB962C8B-B14F-4D97-AF65-F5344CB8AC3E}">
        <p14:creationId xmlns:p14="http://schemas.microsoft.com/office/powerpoint/2010/main" val="72589223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6446" y="1295400"/>
            <a:ext cx="7924800" cy="4893647"/>
          </a:xfrm>
          <a:prstGeom prst="rect">
            <a:avLst/>
          </a:prstGeom>
        </p:spPr>
        <p:txBody>
          <a:bodyPr wrap="square">
            <a:spAutoFit/>
          </a:bodyPr>
          <a:lstStyle/>
          <a:p>
            <a:r>
              <a:rPr lang="en-US" sz="2400" b="1" dirty="0"/>
              <a:t>6. Compliance with Regulations</a:t>
            </a:r>
          </a:p>
          <a:p>
            <a:r>
              <a:rPr lang="en-US" sz="2400" b="1" dirty="0"/>
              <a:t>Significance</a:t>
            </a:r>
            <a:r>
              <a:rPr lang="en-US" sz="2400" dirty="0"/>
              <a:t>: Ensures organizations adhere to environmental laws and avoid penalties while maintaining ethical standards.</a:t>
            </a:r>
            <a:br>
              <a:rPr lang="en-US" sz="2400" dirty="0"/>
            </a:br>
            <a:r>
              <a:rPr lang="en-US" sz="2400" b="1" dirty="0"/>
              <a:t>Example</a:t>
            </a:r>
            <a:r>
              <a:rPr lang="en-US" sz="2400" dirty="0"/>
              <a:t>: Infosys adheres to India’s energy and emissions regulations by using green buildings and achieving carbon neutrality.</a:t>
            </a:r>
          </a:p>
          <a:p>
            <a:pPr algn="just"/>
            <a:r>
              <a:rPr lang="en-US" sz="2400" b="1" dirty="0"/>
              <a:t>7. Sustainable Development</a:t>
            </a:r>
          </a:p>
          <a:p>
            <a:r>
              <a:rPr lang="en-US" sz="2400" b="1" dirty="0"/>
              <a:t>Significance</a:t>
            </a:r>
            <a:r>
              <a:rPr lang="en-US" sz="2400" dirty="0"/>
              <a:t>: Balances economic growth with environmental protection to ensure long-term sustainability.</a:t>
            </a:r>
            <a:br>
              <a:rPr lang="en-US" sz="2400" dirty="0"/>
            </a:br>
            <a:r>
              <a:rPr lang="en-US" sz="2400" b="1" dirty="0"/>
              <a:t>Example</a:t>
            </a:r>
            <a:r>
              <a:rPr lang="en-US" sz="2400" dirty="0"/>
              <a:t>: </a:t>
            </a:r>
            <a:r>
              <a:rPr lang="en-US" sz="2400" dirty="0" err="1"/>
              <a:t>Suzlon</a:t>
            </a:r>
            <a:r>
              <a:rPr lang="en-US" sz="2400" dirty="0"/>
              <a:t> Energy Limited develops wind energy solutions to provide sustainable power while preserving the environment.</a:t>
            </a:r>
          </a:p>
          <a:p>
            <a:endParaRPr lang="en-US" sz="2400" dirty="0"/>
          </a:p>
        </p:txBody>
      </p:sp>
      <p:sp>
        <p:nvSpPr>
          <p:cNvPr id="3" name="Title 1"/>
          <p:cNvSpPr txBox="1">
            <a:spLocks/>
          </p:cNvSpPr>
          <p:nvPr/>
        </p:nvSpPr>
        <p:spPr>
          <a:xfrm>
            <a:off x="457200" y="76200"/>
            <a:ext cx="8229600" cy="838200"/>
          </a:xfrm>
          <a:prstGeom prst="rect">
            <a:avLst/>
          </a:prstGeom>
        </p:spPr>
        <p:txBody>
          <a:bodyPr vert="horz" lIns="91440" tIns="45720" rIns="91440" bIns="4572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457200" indent="-457200" algn="l">
              <a:buFont typeface="Wingdings" pitchFamily="2" charset="2"/>
              <a:buChar char="v"/>
            </a:pPr>
            <a:r>
              <a:rPr lang="en-US" sz="3200" b="1" dirty="0">
                <a:solidFill>
                  <a:srgbClr val="0000FF"/>
                </a:solidFill>
              </a:rPr>
              <a:t>Following points shows the significance of EM:</a:t>
            </a:r>
          </a:p>
        </p:txBody>
      </p:sp>
    </p:spTree>
    <p:extLst>
      <p:ext uri="{BB962C8B-B14F-4D97-AF65-F5344CB8AC3E}">
        <p14:creationId xmlns:p14="http://schemas.microsoft.com/office/powerpoint/2010/main" val="26498501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6446" y="1295400"/>
            <a:ext cx="7924800" cy="5632311"/>
          </a:xfrm>
          <a:prstGeom prst="rect">
            <a:avLst/>
          </a:prstGeom>
        </p:spPr>
        <p:txBody>
          <a:bodyPr wrap="square">
            <a:spAutoFit/>
          </a:bodyPr>
          <a:lstStyle/>
          <a:p>
            <a:r>
              <a:rPr lang="en-US" sz="2400" b="1" dirty="0"/>
              <a:t>8. Risk Mitigation</a:t>
            </a:r>
          </a:p>
          <a:p>
            <a:r>
              <a:rPr lang="en-US" sz="2400" b="1" dirty="0"/>
              <a:t>Significance</a:t>
            </a:r>
            <a:r>
              <a:rPr lang="en-US" sz="2400" dirty="0"/>
              <a:t>: Identifies and mitigates risks related to environmental disasters, accidents, or resource depletion.</a:t>
            </a:r>
            <a:br>
              <a:rPr lang="en-US" sz="2400" dirty="0"/>
            </a:br>
            <a:r>
              <a:rPr lang="en-US" sz="2400" b="1" dirty="0"/>
              <a:t>Example</a:t>
            </a:r>
            <a:r>
              <a:rPr lang="en-US" sz="2400" dirty="0"/>
              <a:t>: The Chambal River Basin project focuses on preventing soil erosion and mitigating the risk of droughts in the region.</a:t>
            </a:r>
          </a:p>
          <a:p>
            <a:endParaRPr lang="en-US" sz="2400" dirty="0"/>
          </a:p>
          <a:p>
            <a:r>
              <a:rPr lang="en-IN" sz="2400" b="1" dirty="0"/>
              <a:t>9. Corporate Social Responsibility (CSR)</a:t>
            </a:r>
          </a:p>
          <a:p>
            <a:r>
              <a:rPr lang="en-IN" sz="2400" b="1" dirty="0"/>
              <a:t>Significance</a:t>
            </a:r>
            <a:r>
              <a:rPr lang="en-IN" sz="2400" dirty="0"/>
              <a:t>: Encourages companies to integrate environmental protection into their CSR initiatives, benefiting society.</a:t>
            </a:r>
            <a:br>
              <a:rPr lang="en-IN" sz="2400" dirty="0"/>
            </a:br>
            <a:r>
              <a:rPr lang="en-IN" sz="2400" b="1" dirty="0"/>
              <a:t>Example</a:t>
            </a:r>
            <a:r>
              <a:rPr lang="en-IN" sz="2400" dirty="0"/>
              <a:t>: Mahindra &amp; Mahindra launched the “Lifeline for Tigers” program, contributing to tiger conservation and habitat restoration.</a:t>
            </a:r>
          </a:p>
          <a:p>
            <a:endParaRPr lang="en-US" sz="2400" dirty="0"/>
          </a:p>
        </p:txBody>
      </p:sp>
      <p:sp>
        <p:nvSpPr>
          <p:cNvPr id="3" name="Title 1"/>
          <p:cNvSpPr txBox="1">
            <a:spLocks/>
          </p:cNvSpPr>
          <p:nvPr/>
        </p:nvSpPr>
        <p:spPr>
          <a:xfrm>
            <a:off x="457200" y="76200"/>
            <a:ext cx="8229600" cy="838200"/>
          </a:xfrm>
          <a:prstGeom prst="rect">
            <a:avLst/>
          </a:prstGeom>
        </p:spPr>
        <p:txBody>
          <a:bodyPr vert="horz" lIns="91440" tIns="45720" rIns="91440" bIns="4572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457200" indent="-457200" algn="l">
              <a:buFont typeface="Wingdings" pitchFamily="2" charset="2"/>
              <a:buChar char="v"/>
            </a:pPr>
            <a:r>
              <a:rPr lang="en-US" sz="3200" b="1" dirty="0">
                <a:solidFill>
                  <a:srgbClr val="0000FF"/>
                </a:solidFill>
              </a:rPr>
              <a:t>Following points shows the significance of EM:</a:t>
            </a:r>
          </a:p>
        </p:txBody>
      </p:sp>
    </p:spTree>
    <p:extLst>
      <p:ext uri="{BB962C8B-B14F-4D97-AF65-F5344CB8AC3E}">
        <p14:creationId xmlns:p14="http://schemas.microsoft.com/office/powerpoint/2010/main" val="38689908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15013"/>
          </a:xfrm>
        </p:spPr>
        <p:txBody>
          <a:bodyPr>
            <a:normAutofit fontScale="90000"/>
          </a:bodyPr>
          <a:lstStyle/>
          <a:p>
            <a:r>
              <a:rPr lang="en-IN" dirty="0"/>
              <a:t>Syllabus</a:t>
            </a:r>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457200" y="731901"/>
            <a:ext cx="8371388" cy="3587600"/>
          </a:xfrm>
          <a:prstGeom prst="rect">
            <a:avLst/>
          </a:prstGeom>
        </p:spPr>
      </p:pic>
      <p:pic>
        <p:nvPicPr>
          <p:cNvPr id="5" name="Picture 4"/>
          <p:cNvPicPr>
            <a:picLocks noChangeAspect="1"/>
          </p:cNvPicPr>
          <p:nvPr/>
        </p:nvPicPr>
        <p:blipFill>
          <a:blip r:embed="rId3"/>
          <a:stretch>
            <a:fillRect/>
          </a:stretch>
        </p:blipFill>
        <p:spPr>
          <a:xfrm>
            <a:off x="457200" y="4228884"/>
            <a:ext cx="8371388" cy="1987896"/>
          </a:xfrm>
          <a:prstGeom prst="rect">
            <a:avLst/>
          </a:prstGeom>
        </p:spPr>
      </p:pic>
    </p:spTree>
    <p:extLst>
      <p:ext uri="{BB962C8B-B14F-4D97-AF65-F5344CB8AC3E}">
        <p14:creationId xmlns:p14="http://schemas.microsoft.com/office/powerpoint/2010/main" val="336500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6446" y="1295400"/>
            <a:ext cx="7924800" cy="4893647"/>
          </a:xfrm>
          <a:prstGeom prst="rect">
            <a:avLst/>
          </a:prstGeom>
        </p:spPr>
        <p:txBody>
          <a:bodyPr wrap="square">
            <a:spAutoFit/>
          </a:bodyPr>
          <a:lstStyle/>
          <a:p>
            <a:r>
              <a:rPr lang="en-US" sz="2400" b="1" dirty="0"/>
              <a:t>10. Improved Public Health</a:t>
            </a:r>
          </a:p>
          <a:p>
            <a:r>
              <a:rPr lang="en-US" sz="2400" b="1" dirty="0"/>
              <a:t>Significance</a:t>
            </a:r>
            <a:r>
              <a:rPr lang="en-US" sz="2400" dirty="0"/>
              <a:t>: Reduces environmental hazards like air and water pollution, leading to better health outcomes for communities.</a:t>
            </a:r>
            <a:br>
              <a:rPr lang="en-US" sz="2400" dirty="0"/>
            </a:br>
            <a:r>
              <a:rPr lang="en-US" sz="2400" b="1" dirty="0"/>
              <a:t>Example</a:t>
            </a:r>
            <a:r>
              <a:rPr lang="en-US" sz="2400" dirty="0"/>
              <a:t>: Clean Ganga Mission (</a:t>
            </a:r>
            <a:r>
              <a:rPr lang="en-US" sz="2400" dirty="0" err="1"/>
              <a:t>Namami</a:t>
            </a:r>
            <a:r>
              <a:rPr lang="en-US" sz="2400" dirty="0"/>
              <a:t> </a:t>
            </a:r>
            <a:r>
              <a:rPr lang="en-US" sz="2400" dirty="0" err="1"/>
              <a:t>Gange</a:t>
            </a:r>
            <a:r>
              <a:rPr lang="en-US" sz="2400" dirty="0"/>
              <a:t>) focuses on cleaning the river Ganga, improving the health and well-being of millions of people dependent on it.</a:t>
            </a:r>
          </a:p>
          <a:p>
            <a:endParaRPr lang="en-US" sz="2400" dirty="0"/>
          </a:p>
          <a:p>
            <a:pPr algn="just"/>
            <a:r>
              <a:rPr lang="en-US" sz="2400" dirty="0"/>
              <a:t>So, Environmental management is critical for achieving sustainability, fostering economic growth, and ensuring a better quality of life for all. These examples highlight how effective practices can address environmental challenges and create a positive impact globally.</a:t>
            </a:r>
          </a:p>
        </p:txBody>
      </p:sp>
      <p:sp>
        <p:nvSpPr>
          <p:cNvPr id="3" name="Title 1"/>
          <p:cNvSpPr txBox="1">
            <a:spLocks/>
          </p:cNvSpPr>
          <p:nvPr/>
        </p:nvSpPr>
        <p:spPr>
          <a:xfrm>
            <a:off x="457200" y="76200"/>
            <a:ext cx="8229600" cy="838200"/>
          </a:xfrm>
          <a:prstGeom prst="rect">
            <a:avLst/>
          </a:prstGeom>
        </p:spPr>
        <p:txBody>
          <a:bodyPr vert="horz" lIns="91440" tIns="45720" rIns="91440" bIns="45720" rtlCol="0" anchor="ctr">
            <a:normAutofit fontScale="9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457200" indent="-457200" algn="l">
              <a:buFont typeface="Wingdings" pitchFamily="2" charset="2"/>
              <a:buChar char="v"/>
            </a:pPr>
            <a:r>
              <a:rPr lang="en-US" sz="3200" b="1" dirty="0">
                <a:solidFill>
                  <a:srgbClr val="0000FF"/>
                </a:solidFill>
              </a:rPr>
              <a:t>Following points shows the significance of EM:</a:t>
            </a:r>
          </a:p>
        </p:txBody>
      </p:sp>
    </p:spTree>
    <p:extLst>
      <p:ext uri="{BB962C8B-B14F-4D97-AF65-F5344CB8AC3E}">
        <p14:creationId xmlns:p14="http://schemas.microsoft.com/office/powerpoint/2010/main" val="331274882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Exercise</a:t>
            </a:r>
          </a:p>
        </p:txBody>
      </p:sp>
      <p:sp>
        <p:nvSpPr>
          <p:cNvPr id="3" name="Content Placeholder 2"/>
          <p:cNvSpPr>
            <a:spLocks noGrp="1"/>
          </p:cNvSpPr>
          <p:nvPr>
            <p:ph idx="1"/>
          </p:nvPr>
        </p:nvSpPr>
        <p:spPr/>
        <p:txBody>
          <a:bodyPr/>
          <a:lstStyle/>
          <a:p>
            <a:r>
              <a:rPr lang="en-IN" dirty="0"/>
              <a:t>Identify any one important significance from above and prepare case study on the same</a:t>
            </a:r>
          </a:p>
          <a:p>
            <a:endParaRPr lang="en-IN" dirty="0"/>
          </a:p>
        </p:txBody>
      </p:sp>
    </p:spTree>
    <p:extLst>
      <p:ext uri="{BB962C8B-B14F-4D97-AF65-F5344CB8AC3E}">
        <p14:creationId xmlns:p14="http://schemas.microsoft.com/office/powerpoint/2010/main" val="241845674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8197"/>
            <a:ext cx="8229600" cy="563562"/>
          </a:xfrm>
        </p:spPr>
        <p:txBody>
          <a:bodyPr>
            <a:noAutofit/>
          </a:bodyPr>
          <a:lstStyle/>
          <a:p>
            <a:pPr marL="457200" indent="-457200">
              <a:buFont typeface="Wingdings" pitchFamily="2" charset="2"/>
              <a:buChar char="v"/>
            </a:pPr>
            <a:r>
              <a:rPr lang="en-US" sz="3200" b="1" dirty="0">
                <a:solidFill>
                  <a:srgbClr val="0000FF"/>
                </a:solidFill>
              </a:rPr>
              <a:t>Corporate Responsibilities: </a:t>
            </a:r>
          </a:p>
        </p:txBody>
      </p:sp>
      <p:sp>
        <p:nvSpPr>
          <p:cNvPr id="3" name="Content Placeholder 2"/>
          <p:cNvSpPr>
            <a:spLocks noGrp="1"/>
          </p:cNvSpPr>
          <p:nvPr>
            <p:ph idx="1"/>
          </p:nvPr>
        </p:nvSpPr>
        <p:spPr>
          <a:xfrm>
            <a:off x="381000" y="609600"/>
            <a:ext cx="8229600" cy="5791200"/>
          </a:xfrm>
        </p:spPr>
        <p:txBody>
          <a:bodyPr>
            <a:noAutofit/>
          </a:bodyPr>
          <a:lstStyle/>
          <a:p>
            <a:pPr marL="0" indent="0" algn="just">
              <a:buNone/>
            </a:pPr>
            <a:r>
              <a:rPr lang="en-US" sz="2000" dirty="0"/>
              <a:t>Corporate environmental responsibility refers to the duties and commitments of businesses to minimize their environmental impact and promote sustainability.</a:t>
            </a:r>
          </a:p>
          <a:p>
            <a:pPr algn="just"/>
            <a:r>
              <a:rPr lang="en-US" sz="2000" b="1" dirty="0"/>
              <a:t>1. Compliance with Environmental Laws and Regulations</a:t>
            </a:r>
          </a:p>
          <a:p>
            <a:pPr algn="just"/>
            <a:r>
              <a:rPr lang="en-US" sz="2000" b="1" dirty="0"/>
              <a:t>Example</a:t>
            </a:r>
            <a:r>
              <a:rPr lang="en-US" sz="2000" dirty="0"/>
              <a:t>: A manufacturing company adheres to the </a:t>
            </a:r>
            <a:r>
              <a:rPr lang="en-US" sz="2000" b="1" dirty="0"/>
              <a:t>Clean Air Act</a:t>
            </a:r>
            <a:r>
              <a:rPr lang="en-US" sz="2000" dirty="0"/>
              <a:t> by installing emission control systems to reduce air pollution.</a:t>
            </a:r>
          </a:p>
          <a:p>
            <a:pPr algn="just"/>
            <a:r>
              <a:rPr lang="en-US" sz="2000" b="1" dirty="0"/>
              <a:t>2. Sustainable Resource Management</a:t>
            </a:r>
          </a:p>
          <a:p>
            <a:pPr algn="just"/>
            <a:r>
              <a:rPr lang="en-US" sz="2000" b="1" dirty="0"/>
              <a:t>Example</a:t>
            </a:r>
            <a:r>
              <a:rPr lang="en-US" sz="2000" dirty="0"/>
              <a:t>: A paper company implements a </a:t>
            </a:r>
            <a:r>
              <a:rPr lang="en-US" sz="2000" b="1" dirty="0"/>
              <a:t>tree-planting program</a:t>
            </a:r>
            <a:r>
              <a:rPr lang="en-US" sz="2000" dirty="0"/>
              <a:t> to replace the trees it uses, ensuring a continuous and balanced supply.</a:t>
            </a:r>
          </a:p>
          <a:p>
            <a:pPr algn="just"/>
            <a:r>
              <a:rPr lang="en-US" sz="2000" b="1" dirty="0"/>
              <a:t>3. Pollution Prevention and Waste Reduction</a:t>
            </a:r>
          </a:p>
          <a:p>
            <a:pPr algn="just"/>
            <a:r>
              <a:rPr lang="en-US" sz="2000" b="1" dirty="0"/>
              <a:t>Example</a:t>
            </a:r>
            <a:r>
              <a:rPr lang="en-US" sz="2000" dirty="0"/>
              <a:t>: A beverage company replaces plastic straws with </a:t>
            </a:r>
            <a:r>
              <a:rPr lang="en-US" sz="2000" b="1" dirty="0"/>
              <a:t>biodegradable paper straws</a:t>
            </a:r>
            <a:r>
              <a:rPr lang="en-US" sz="2000" dirty="0"/>
              <a:t> to minimize plastic waste.</a:t>
            </a:r>
          </a:p>
          <a:p>
            <a:pPr algn="just"/>
            <a:r>
              <a:rPr lang="en-US" sz="2000" b="1" dirty="0"/>
              <a:t>4. Energy Efficiency and Conservation</a:t>
            </a:r>
          </a:p>
          <a:p>
            <a:pPr algn="just"/>
            <a:r>
              <a:rPr lang="en-US" sz="2000" b="1" dirty="0"/>
              <a:t>Example</a:t>
            </a:r>
            <a:r>
              <a:rPr lang="en-US" sz="2000" dirty="0"/>
              <a:t>: A tech company like </a:t>
            </a:r>
            <a:r>
              <a:rPr lang="en-US" sz="2000" b="1" dirty="0"/>
              <a:t>Google</a:t>
            </a:r>
            <a:r>
              <a:rPr lang="en-US" sz="2000" dirty="0"/>
              <a:t> powers its data centers with </a:t>
            </a:r>
            <a:r>
              <a:rPr lang="en-US" sz="2000" b="1" dirty="0"/>
              <a:t>renewable energy</a:t>
            </a:r>
            <a:r>
              <a:rPr lang="en-US" sz="2000" dirty="0"/>
              <a:t> sources (</a:t>
            </a:r>
            <a:r>
              <a:rPr lang="en-IN" sz="2000" dirty="0"/>
              <a:t>Solar, wind</a:t>
            </a:r>
            <a:r>
              <a:rPr lang="en-US" sz="2000" dirty="0"/>
              <a:t>,water, biomass energy) reducing fossil fuel(Petrol, </a:t>
            </a:r>
            <a:r>
              <a:rPr lang="en-US" sz="2000" dirty="0" err="1"/>
              <a:t>Dizel</a:t>
            </a:r>
            <a:r>
              <a:rPr lang="en-US" sz="2000" dirty="0"/>
              <a:t>, natural gas, coal) dependency.</a:t>
            </a:r>
          </a:p>
          <a:p>
            <a:pPr marL="0" indent="0" algn="just">
              <a:buNone/>
            </a:pPr>
            <a:endParaRPr lang="en-US" sz="2000" dirty="0">
              <a:latin typeface="Times New Roman" pitchFamily="18" charset="0"/>
              <a:cs typeface="Times New Roman" pitchFamily="18" charset="0"/>
            </a:endParaRPr>
          </a:p>
        </p:txBody>
      </p:sp>
    </p:spTree>
    <p:extLst>
      <p:ext uri="{BB962C8B-B14F-4D97-AF65-F5344CB8AC3E}">
        <p14:creationId xmlns:p14="http://schemas.microsoft.com/office/powerpoint/2010/main" val="245832684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8197"/>
            <a:ext cx="8229600" cy="563562"/>
          </a:xfrm>
        </p:spPr>
        <p:txBody>
          <a:bodyPr>
            <a:noAutofit/>
          </a:bodyPr>
          <a:lstStyle/>
          <a:p>
            <a:pPr marL="457200" indent="-457200">
              <a:buFont typeface="Wingdings" pitchFamily="2" charset="2"/>
              <a:buChar char="v"/>
            </a:pPr>
            <a:r>
              <a:rPr lang="en-US" sz="3200" b="1" dirty="0">
                <a:solidFill>
                  <a:srgbClr val="0000FF"/>
                </a:solidFill>
              </a:rPr>
              <a:t>Corporate Responsibilities: </a:t>
            </a:r>
          </a:p>
        </p:txBody>
      </p:sp>
      <p:sp>
        <p:nvSpPr>
          <p:cNvPr id="3" name="Content Placeholder 2"/>
          <p:cNvSpPr>
            <a:spLocks noGrp="1"/>
          </p:cNvSpPr>
          <p:nvPr>
            <p:ph idx="1"/>
          </p:nvPr>
        </p:nvSpPr>
        <p:spPr>
          <a:xfrm>
            <a:off x="304800" y="547882"/>
            <a:ext cx="8305800" cy="6233918"/>
          </a:xfrm>
        </p:spPr>
        <p:txBody>
          <a:bodyPr>
            <a:noAutofit/>
          </a:bodyPr>
          <a:lstStyle/>
          <a:p>
            <a:r>
              <a:rPr lang="en-US" sz="2000" b="1" dirty="0"/>
              <a:t>5. Carbon Footprint Reduction</a:t>
            </a:r>
          </a:p>
          <a:p>
            <a:r>
              <a:rPr lang="en-US" sz="2000" b="1" dirty="0"/>
              <a:t>Example</a:t>
            </a:r>
            <a:r>
              <a:rPr lang="en-US" sz="2000" dirty="0"/>
              <a:t>: An airline company invests in </a:t>
            </a:r>
            <a:r>
              <a:rPr lang="en-US" sz="2000" b="1" dirty="0"/>
              <a:t>fuel-efficient aircraft</a:t>
            </a:r>
            <a:r>
              <a:rPr lang="en-US" sz="2000" dirty="0"/>
              <a:t> and </a:t>
            </a:r>
            <a:r>
              <a:rPr lang="en-US" sz="2000" b="1" dirty="0"/>
              <a:t>carbon offset programs</a:t>
            </a:r>
            <a:r>
              <a:rPr lang="en-US" sz="2000" dirty="0"/>
              <a:t> to minimize its carbon emissions.</a:t>
            </a:r>
          </a:p>
          <a:p>
            <a:r>
              <a:rPr lang="en-US" sz="2000" b="1" dirty="0"/>
              <a:t>6. Eco-Friendly Product Design</a:t>
            </a:r>
          </a:p>
          <a:p>
            <a:r>
              <a:rPr lang="en-US" sz="2000" b="1" dirty="0"/>
              <a:t>Example</a:t>
            </a:r>
            <a:r>
              <a:rPr lang="en-US" sz="2000" dirty="0"/>
              <a:t>: An electronics company introduces </a:t>
            </a:r>
            <a:r>
              <a:rPr lang="en-US" sz="2000" b="1" dirty="0"/>
              <a:t>energy-efficient appliances</a:t>
            </a:r>
            <a:r>
              <a:rPr lang="en-US" sz="2000" dirty="0"/>
              <a:t> that consume less electricity and last longer.</a:t>
            </a:r>
          </a:p>
          <a:p>
            <a:r>
              <a:rPr lang="en-US" sz="2000" b="1" dirty="0"/>
              <a:t>7. Water Conservation</a:t>
            </a:r>
          </a:p>
          <a:p>
            <a:r>
              <a:rPr lang="en-US" sz="2000" b="1" dirty="0"/>
              <a:t>Example</a:t>
            </a:r>
            <a:r>
              <a:rPr lang="en-US" sz="2000" dirty="0"/>
              <a:t>: A textile company implements </a:t>
            </a:r>
            <a:r>
              <a:rPr lang="en-US" sz="2000" b="1" dirty="0"/>
              <a:t>water recycling systems</a:t>
            </a:r>
            <a:r>
              <a:rPr lang="en-US" sz="2000" dirty="0"/>
              <a:t> to treat and reuse wastewater in production processes.</a:t>
            </a:r>
          </a:p>
          <a:p>
            <a:r>
              <a:rPr lang="en-US" sz="2000" b="1" dirty="0"/>
              <a:t>8. Green Supply Chain Management</a:t>
            </a:r>
          </a:p>
          <a:p>
            <a:r>
              <a:rPr lang="en-US" sz="2000" b="1" dirty="0"/>
              <a:t>Example</a:t>
            </a:r>
            <a:r>
              <a:rPr lang="en-US" sz="2000" dirty="0"/>
              <a:t>: A retail company partners with </a:t>
            </a:r>
            <a:r>
              <a:rPr lang="en-US" sz="2000" b="1" dirty="0"/>
              <a:t>sustainable suppliers</a:t>
            </a:r>
            <a:r>
              <a:rPr lang="en-US" sz="2000" dirty="0"/>
              <a:t> who follow ethical and eco-friendly practices in production.</a:t>
            </a:r>
          </a:p>
          <a:p>
            <a:r>
              <a:rPr lang="en-US" sz="2000" b="1" dirty="0"/>
              <a:t>9. Corporate Social Responsibility (CSR) Initiatives</a:t>
            </a:r>
          </a:p>
          <a:p>
            <a:r>
              <a:rPr lang="en-US" sz="2000" b="1" dirty="0"/>
              <a:t>Example</a:t>
            </a:r>
            <a:r>
              <a:rPr lang="en-US" sz="2000" dirty="0"/>
              <a:t>: A company funds </a:t>
            </a:r>
            <a:r>
              <a:rPr lang="en-US" sz="2000" b="1" dirty="0"/>
              <a:t>reforestation projects</a:t>
            </a:r>
            <a:r>
              <a:rPr lang="en-US" sz="2000" dirty="0"/>
              <a:t> or </a:t>
            </a:r>
            <a:r>
              <a:rPr lang="en-US" sz="2000" b="1" dirty="0"/>
              <a:t>community clean-up drives</a:t>
            </a:r>
            <a:r>
              <a:rPr lang="en-US" sz="2000" dirty="0"/>
              <a:t> to enhance local environmental conditions.</a:t>
            </a:r>
          </a:p>
          <a:p>
            <a:r>
              <a:rPr lang="en-US" sz="2000" b="1" dirty="0"/>
              <a:t>10. Employee and Community Awareness Programs</a:t>
            </a:r>
          </a:p>
          <a:p>
            <a:r>
              <a:rPr lang="en-US" sz="2000" b="1" dirty="0"/>
              <a:t>Example</a:t>
            </a:r>
            <a:r>
              <a:rPr lang="en-US" sz="2000" dirty="0"/>
              <a:t>: A corporation conducts </a:t>
            </a:r>
            <a:r>
              <a:rPr lang="en-US" sz="2000" b="1" dirty="0"/>
              <a:t>eco-awareness training sessions</a:t>
            </a:r>
            <a:r>
              <a:rPr lang="en-US" sz="2000" dirty="0"/>
              <a:t> for employees and educates consumers about responsible consumption.</a:t>
            </a:r>
          </a:p>
          <a:p>
            <a:endParaRPr lang="en-US" sz="2000" dirty="0"/>
          </a:p>
        </p:txBody>
      </p:sp>
    </p:spTree>
    <p:extLst>
      <p:ext uri="{BB962C8B-B14F-4D97-AF65-F5344CB8AC3E}">
        <p14:creationId xmlns:p14="http://schemas.microsoft.com/office/powerpoint/2010/main" val="379683696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534400" cy="1143000"/>
          </a:xfrm>
        </p:spPr>
        <p:txBody>
          <a:bodyPr>
            <a:noAutofit/>
          </a:bodyPr>
          <a:lstStyle/>
          <a:p>
            <a:pPr algn="l"/>
            <a:r>
              <a:rPr lang="en-US" sz="3600" dirty="0">
                <a:solidFill>
                  <a:srgbClr val="009E47"/>
                </a:solidFill>
              </a:rPr>
              <a:t>Overall Benefits of Corporate Environmental Responsibility &amp; Sustainability</a:t>
            </a:r>
            <a:endParaRPr lang="en-IN" sz="3600" dirty="0">
              <a:solidFill>
                <a:srgbClr val="009E47"/>
              </a:solidFill>
            </a:endParaRPr>
          </a:p>
        </p:txBody>
      </p:sp>
      <p:sp>
        <p:nvSpPr>
          <p:cNvPr id="3" name="Content Placeholder 2"/>
          <p:cNvSpPr>
            <a:spLocks noGrp="1"/>
          </p:cNvSpPr>
          <p:nvPr>
            <p:ph idx="1"/>
          </p:nvPr>
        </p:nvSpPr>
        <p:spPr/>
        <p:txBody>
          <a:bodyPr>
            <a:normAutofit fontScale="92500" lnSpcReduction="10000"/>
          </a:bodyPr>
          <a:lstStyle/>
          <a:p>
            <a:pPr algn="just"/>
            <a:r>
              <a:rPr lang="en-US" sz="2400" dirty="0"/>
              <a:t>When corporations take responsibility for </a:t>
            </a:r>
            <a:r>
              <a:rPr lang="en-US" sz="2400" b="1" dirty="0"/>
              <a:t>environmental management and sustainability</a:t>
            </a:r>
            <a:r>
              <a:rPr lang="en-US" sz="2400" dirty="0"/>
              <a:t>, they contribute to a </a:t>
            </a:r>
            <a:r>
              <a:rPr lang="en-US" sz="2400" b="1" dirty="0"/>
              <a:t>healthier planet, stronger economies, and better communities</a:t>
            </a:r>
            <a:r>
              <a:rPr lang="en-US" sz="2400" dirty="0"/>
              <a:t>. </a:t>
            </a:r>
          </a:p>
          <a:p>
            <a:pPr algn="just"/>
            <a:r>
              <a:rPr lang="en-US" sz="2400" dirty="0"/>
              <a:t>Below are the key benefits:</a:t>
            </a:r>
          </a:p>
          <a:p>
            <a:r>
              <a:rPr lang="en-IN" sz="2400" b="1" dirty="0"/>
              <a:t>1. Reduction in Carbon Footprint &amp; Climate Change Mitigation 🌍</a:t>
            </a:r>
          </a:p>
          <a:p>
            <a:r>
              <a:rPr lang="en-IN" sz="2400" dirty="0"/>
              <a:t>✅ </a:t>
            </a:r>
            <a:r>
              <a:rPr lang="en-IN" sz="2400" b="1" dirty="0"/>
              <a:t>Lower greenhouse gas emissions</a:t>
            </a:r>
            <a:r>
              <a:rPr lang="en-IN" sz="2400" dirty="0"/>
              <a:t> from energy-efficient operations.</a:t>
            </a:r>
            <a:br>
              <a:rPr lang="en-IN" sz="2400" dirty="0"/>
            </a:br>
            <a:r>
              <a:rPr lang="en-IN" sz="2400" dirty="0"/>
              <a:t>✅ Increased use of </a:t>
            </a:r>
            <a:r>
              <a:rPr lang="en-IN" sz="2400" b="1" dirty="0"/>
              <a:t>renewable energy</a:t>
            </a:r>
            <a:r>
              <a:rPr lang="en-IN" sz="2400" dirty="0"/>
              <a:t> reduces dependence on fossil fuels.</a:t>
            </a:r>
            <a:br>
              <a:rPr lang="en-IN" sz="2400" dirty="0"/>
            </a:br>
            <a:r>
              <a:rPr lang="en-IN" sz="2400" dirty="0"/>
              <a:t>✅ Sustainable practices </a:t>
            </a:r>
            <a:r>
              <a:rPr lang="en-IN" sz="2400" b="1" dirty="0"/>
              <a:t>slow down global warming</a:t>
            </a:r>
            <a:r>
              <a:rPr lang="en-IN" sz="2400" dirty="0"/>
              <a:t> and extreme weather events.</a:t>
            </a:r>
          </a:p>
          <a:p>
            <a:r>
              <a:rPr lang="en-IN" sz="2400" b="1" dirty="0"/>
              <a:t>Example:</a:t>
            </a:r>
            <a:r>
              <a:rPr lang="en-IN" sz="2400" dirty="0"/>
              <a:t> Google and Apple run on </a:t>
            </a:r>
            <a:r>
              <a:rPr lang="en-IN" sz="2400" b="1" dirty="0"/>
              <a:t>100% renewable energy</a:t>
            </a:r>
            <a:r>
              <a:rPr lang="en-IN" sz="2400" dirty="0"/>
              <a:t>, reducing carbon emissions significantly.</a:t>
            </a:r>
          </a:p>
          <a:p>
            <a:pPr algn="just"/>
            <a:endParaRPr lang="en-IN" sz="2400" dirty="0"/>
          </a:p>
        </p:txBody>
      </p:sp>
    </p:spTree>
    <p:extLst>
      <p:ext uri="{BB962C8B-B14F-4D97-AF65-F5344CB8AC3E}">
        <p14:creationId xmlns:p14="http://schemas.microsoft.com/office/powerpoint/2010/main" val="159062169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534400" cy="1143000"/>
          </a:xfrm>
        </p:spPr>
        <p:txBody>
          <a:bodyPr>
            <a:noAutofit/>
          </a:bodyPr>
          <a:lstStyle/>
          <a:p>
            <a:pPr algn="l"/>
            <a:r>
              <a:rPr lang="en-US" sz="3600" dirty="0">
                <a:solidFill>
                  <a:srgbClr val="009E47"/>
                </a:solidFill>
              </a:rPr>
              <a:t>Overall Benefits of Corporate Environmental Responsibility &amp; Sustainability</a:t>
            </a:r>
            <a:endParaRPr lang="en-IN" sz="3600" dirty="0">
              <a:solidFill>
                <a:srgbClr val="009E47"/>
              </a:solidFill>
            </a:endParaRPr>
          </a:p>
        </p:txBody>
      </p:sp>
      <p:sp>
        <p:nvSpPr>
          <p:cNvPr id="3" name="Content Placeholder 2"/>
          <p:cNvSpPr>
            <a:spLocks noGrp="1"/>
          </p:cNvSpPr>
          <p:nvPr>
            <p:ph idx="1"/>
          </p:nvPr>
        </p:nvSpPr>
        <p:spPr/>
        <p:txBody>
          <a:bodyPr>
            <a:normAutofit fontScale="92500" lnSpcReduction="20000"/>
          </a:bodyPr>
          <a:lstStyle/>
          <a:p>
            <a:r>
              <a:rPr lang="en-US" sz="2400" b="1" dirty="0"/>
              <a:t>2. Conservation of Natural Resources 🌱</a:t>
            </a:r>
          </a:p>
          <a:p>
            <a:r>
              <a:rPr lang="en-US" sz="2400" dirty="0"/>
              <a:t>✅ Sustainable sourcing helps </a:t>
            </a:r>
            <a:r>
              <a:rPr lang="en-US" sz="2400" b="1" dirty="0"/>
              <a:t>protect forests, water, and minerals</a:t>
            </a:r>
            <a:r>
              <a:rPr lang="en-US" sz="2400" dirty="0"/>
              <a:t>.</a:t>
            </a:r>
            <a:br>
              <a:rPr lang="en-US" sz="2400" dirty="0"/>
            </a:br>
            <a:r>
              <a:rPr lang="en-US" sz="2400" dirty="0"/>
              <a:t>✅ Recycling and circular economy reduce </a:t>
            </a:r>
            <a:r>
              <a:rPr lang="en-US" sz="2400" b="1" dirty="0"/>
              <a:t>waste production</a:t>
            </a:r>
            <a:r>
              <a:rPr lang="en-US" sz="2400" dirty="0"/>
              <a:t>.</a:t>
            </a:r>
            <a:br>
              <a:rPr lang="en-US" sz="2400" dirty="0"/>
            </a:br>
            <a:r>
              <a:rPr lang="en-US" sz="2400" dirty="0"/>
              <a:t>✅ Efficient water usage ensures </a:t>
            </a:r>
            <a:r>
              <a:rPr lang="en-US" sz="2400" b="1" dirty="0"/>
              <a:t>clean water availability</a:t>
            </a:r>
            <a:r>
              <a:rPr lang="en-US" sz="2400" dirty="0"/>
              <a:t> for future generations.</a:t>
            </a:r>
          </a:p>
          <a:p>
            <a:r>
              <a:rPr lang="en-US" sz="2400" b="1" dirty="0"/>
              <a:t>Example:</a:t>
            </a:r>
            <a:r>
              <a:rPr lang="en-US" sz="2400" dirty="0"/>
              <a:t> Unilever reduced its water footprint by </a:t>
            </a:r>
            <a:r>
              <a:rPr lang="en-US" sz="2400" b="1" dirty="0"/>
              <a:t>40%</a:t>
            </a:r>
            <a:r>
              <a:rPr lang="en-US" sz="2400" dirty="0"/>
              <a:t> in its manufacturing units.</a:t>
            </a:r>
          </a:p>
          <a:p>
            <a:r>
              <a:rPr lang="en-US" sz="2400" b="1" dirty="0"/>
              <a:t>3. Improved Air and Water Quality 💨💧</a:t>
            </a:r>
          </a:p>
          <a:p>
            <a:r>
              <a:rPr lang="en-US" sz="2400" dirty="0"/>
              <a:t>✅ Less industrial pollution improves </a:t>
            </a:r>
            <a:r>
              <a:rPr lang="en-US" sz="2400" b="1" dirty="0"/>
              <a:t>air and water quality</a:t>
            </a:r>
            <a:r>
              <a:rPr lang="en-US" sz="2400" dirty="0"/>
              <a:t>.</a:t>
            </a:r>
            <a:br>
              <a:rPr lang="en-US" sz="2400" dirty="0"/>
            </a:br>
            <a:r>
              <a:rPr lang="en-US" sz="2400" dirty="0"/>
              <a:t>✅ </a:t>
            </a:r>
            <a:r>
              <a:rPr lang="en-US" sz="2400" b="1" dirty="0"/>
              <a:t>Green supply chains</a:t>
            </a:r>
            <a:r>
              <a:rPr lang="en-US" sz="2400" dirty="0"/>
              <a:t> reduce toxic emissions from transportation and manufacturing.</a:t>
            </a:r>
            <a:br>
              <a:rPr lang="en-US" sz="2400" dirty="0"/>
            </a:br>
            <a:r>
              <a:rPr lang="en-US" sz="2400" dirty="0"/>
              <a:t>✅ Cleaner water bodies benefit </a:t>
            </a:r>
            <a:r>
              <a:rPr lang="en-US" sz="2400" b="1" dirty="0"/>
              <a:t>aquatic life and human health</a:t>
            </a:r>
            <a:r>
              <a:rPr lang="en-US" sz="2400" dirty="0"/>
              <a:t>.</a:t>
            </a:r>
          </a:p>
          <a:p>
            <a:r>
              <a:rPr lang="en-US" sz="2400" b="1" dirty="0"/>
              <a:t>Example:</a:t>
            </a:r>
            <a:r>
              <a:rPr lang="en-US" sz="2400" dirty="0"/>
              <a:t> Tesla’s </a:t>
            </a:r>
            <a:r>
              <a:rPr lang="en-US" sz="2400" b="1" dirty="0"/>
              <a:t>electric vehicles (EVs)</a:t>
            </a:r>
            <a:r>
              <a:rPr lang="en-US" sz="2400" dirty="0"/>
              <a:t> help reduce </a:t>
            </a:r>
            <a:r>
              <a:rPr lang="en-US" sz="2400" b="1" dirty="0"/>
              <a:t>air pollution</a:t>
            </a:r>
            <a:r>
              <a:rPr lang="en-US" sz="2400" dirty="0"/>
              <a:t> in cities.</a:t>
            </a:r>
          </a:p>
          <a:p>
            <a:pPr algn="just"/>
            <a:endParaRPr lang="en-IN" sz="2400" dirty="0"/>
          </a:p>
        </p:txBody>
      </p:sp>
    </p:spTree>
    <p:extLst>
      <p:ext uri="{BB962C8B-B14F-4D97-AF65-F5344CB8AC3E}">
        <p14:creationId xmlns:p14="http://schemas.microsoft.com/office/powerpoint/2010/main" val="235087745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274638"/>
            <a:ext cx="8839200" cy="1143000"/>
          </a:xfrm>
        </p:spPr>
        <p:txBody>
          <a:bodyPr>
            <a:noAutofit/>
          </a:bodyPr>
          <a:lstStyle/>
          <a:p>
            <a:pPr algn="l"/>
            <a:r>
              <a:rPr lang="en-US" sz="3600" dirty="0">
                <a:solidFill>
                  <a:srgbClr val="009E47"/>
                </a:solidFill>
              </a:rPr>
              <a:t>Overall Benefits of Corporate Environmental Responsibility &amp; Sustainability</a:t>
            </a:r>
            <a:endParaRPr lang="en-IN" sz="3600" dirty="0">
              <a:solidFill>
                <a:srgbClr val="009E47"/>
              </a:solidFill>
            </a:endParaRPr>
          </a:p>
        </p:txBody>
      </p:sp>
      <p:sp>
        <p:nvSpPr>
          <p:cNvPr id="3" name="Content Placeholder 2"/>
          <p:cNvSpPr>
            <a:spLocks noGrp="1"/>
          </p:cNvSpPr>
          <p:nvPr>
            <p:ph idx="1"/>
          </p:nvPr>
        </p:nvSpPr>
        <p:spPr>
          <a:xfrm>
            <a:off x="152400" y="1600200"/>
            <a:ext cx="8839200" cy="5029200"/>
          </a:xfrm>
        </p:spPr>
        <p:txBody>
          <a:bodyPr>
            <a:normAutofit fontScale="70000" lnSpcReduction="20000"/>
          </a:bodyPr>
          <a:lstStyle/>
          <a:p>
            <a:pPr algn="just"/>
            <a:r>
              <a:rPr lang="en-US" b="1" dirty="0"/>
              <a:t>4. Increased Corporate Profitability &amp; Cost Savings 💰</a:t>
            </a:r>
          </a:p>
          <a:p>
            <a:pPr algn="just"/>
            <a:r>
              <a:rPr lang="en-US" dirty="0"/>
              <a:t>✅ </a:t>
            </a:r>
            <a:r>
              <a:rPr lang="en-US" b="1" dirty="0"/>
              <a:t>Energy-efficient buildings and machines</a:t>
            </a:r>
            <a:r>
              <a:rPr lang="en-US" dirty="0"/>
              <a:t> lower operational costs.</a:t>
            </a:r>
            <a:br>
              <a:rPr lang="en-US" dirty="0"/>
            </a:br>
            <a:r>
              <a:rPr lang="en-US" dirty="0"/>
              <a:t>✅ Waste reduction and recycling save money on raw materials.</a:t>
            </a:r>
            <a:br>
              <a:rPr lang="en-US" dirty="0"/>
            </a:br>
            <a:r>
              <a:rPr lang="en-US" dirty="0"/>
              <a:t>✅ Green innovations open </a:t>
            </a:r>
            <a:r>
              <a:rPr lang="en-US" b="1" dirty="0"/>
              <a:t>new revenue streams</a:t>
            </a:r>
            <a:r>
              <a:rPr lang="en-US" dirty="0"/>
              <a:t> (e.g., biodegradable packaging).</a:t>
            </a:r>
          </a:p>
          <a:p>
            <a:r>
              <a:rPr lang="en-US" b="1" dirty="0"/>
              <a:t>Example:</a:t>
            </a:r>
            <a:r>
              <a:rPr lang="en-US" dirty="0"/>
              <a:t> Walmart saves </a:t>
            </a:r>
            <a:r>
              <a:rPr lang="en-US" b="1" dirty="0"/>
              <a:t>millions annually</a:t>
            </a:r>
            <a:r>
              <a:rPr lang="en-US" dirty="0"/>
              <a:t> through energy-efficient LED lighting in stores.</a:t>
            </a:r>
          </a:p>
          <a:p>
            <a:pPr algn="just"/>
            <a:r>
              <a:rPr lang="en-US" b="1" dirty="0"/>
              <a:t>5. Compliance with Government Regulations 📜</a:t>
            </a:r>
          </a:p>
          <a:p>
            <a:r>
              <a:rPr lang="en-US" dirty="0"/>
              <a:t>✅ Avoids </a:t>
            </a:r>
            <a:r>
              <a:rPr lang="en-US" b="1" dirty="0"/>
              <a:t>fines and penalties</a:t>
            </a:r>
            <a:r>
              <a:rPr lang="en-US" dirty="0"/>
              <a:t> for violating environmental laws.</a:t>
            </a:r>
            <a:br>
              <a:rPr lang="en-US" dirty="0"/>
            </a:br>
            <a:r>
              <a:rPr lang="en-US" dirty="0"/>
              <a:t>✅ Meets </a:t>
            </a:r>
            <a:r>
              <a:rPr lang="en-US" b="1" dirty="0"/>
              <a:t>carbon neutrality goals</a:t>
            </a:r>
            <a:r>
              <a:rPr lang="en-US" dirty="0"/>
              <a:t> set by international agreements (e.g., Paris Climate Agreement).</a:t>
            </a:r>
            <a:br>
              <a:rPr lang="en-US" dirty="0"/>
            </a:br>
            <a:r>
              <a:rPr lang="en-US" dirty="0"/>
              <a:t>✅ Government incentives and tax benefits for eco-friendly initiatives.</a:t>
            </a:r>
          </a:p>
          <a:p>
            <a:pPr algn="just"/>
            <a:r>
              <a:rPr lang="en-US" b="1" dirty="0"/>
              <a:t>Example:</a:t>
            </a:r>
            <a:r>
              <a:rPr lang="en-US" dirty="0"/>
              <a:t> IKEA follows </a:t>
            </a:r>
            <a:r>
              <a:rPr lang="en-US" b="1" dirty="0"/>
              <a:t>strict European sustainability laws</a:t>
            </a:r>
            <a:r>
              <a:rPr lang="en-US" dirty="0"/>
              <a:t> and has committed to being </a:t>
            </a:r>
            <a:r>
              <a:rPr lang="en-US" b="1" dirty="0"/>
              <a:t>climate positive by 2030</a:t>
            </a:r>
            <a:r>
              <a:rPr lang="en-US" dirty="0"/>
              <a:t>.</a:t>
            </a:r>
          </a:p>
          <a:p>
            <a:endParaRPr lang="en-US" dirty="0"/>
          </a:p>
          <a:p>
            <a:endParaRPr lang="en-IN" dirty="0"/>
          </a:p>
        </p:txBody>
      </p:sp>
    </p:spTree>
    <p:extLst>
      <p:ext uri="{BB962C8B-B14F-4D97-AF65-F5344CB8AC3E}">
        <p14:creationId xmlns:p14="http://schemas.microsoft.com/office/powerpoint/2010/main" val="9292477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rmAutofit fontScale="90000"/>
          </a:bodyPr>
          <a:lstStyle/>
          <a:p>
            <a:r>
              <a:rPr lang="en-US" dirty="0"/>
              <a:t>Ethics and the Environment 🌍</a:t>
            </a:r>
            <a:endParaRPr lang="en-IN" dirty="0"/>
          </a:p>
        </p:txBody>
      </p:sp>
      <p:sp>
        <p:nvSpPr>
          <p:cNvPr id="3" name="Content Placeholder 2"/>
          <p:cNvSpPr>
            <a:spLocks noGrp="1"/>
          </p:cNvSpPr>
          <p:nvPr>
            <p:ph idx="1"/>
          </p:nvPr>
        </p:nvSpPr>
        <p:spPr>
          <a:xfrm>
            <a:off x="12826" y="1066800"/>
            <a:ext cx="6006974" cy="5334000"/>
          </a:xfrm>
        </p:spPr>
        <p:txBody>
          <a:bodyPr>
            <a:normAutofit fontScale="77500" lnSpcReduction="20000"/>
          </a:bodyPr>
          <a:lstStyle/>
          <a:p>
            <a:pPr algn="just"/>
            <a:r>
              <a:rPr lang="en-US" b="1" dirty="0"/>
              <a:t>What is Environmental Ethics?</a:t>
            </a:r>
          </a:p>
          <a:p>
            <a:pPr algn="just"/>
            <a:r>
              <a:rPr lang="en-US" dirty="0"/>
              <a:t>Environmental ethics is a </a:t>
            </a:r>
            <a:r>
              <a:rPr lang="en-US" b="1" dirty="0"/>
              <a:t>branch of philosophy</a:t>
            </a:r>
            <a:r>
              <a:rPr lang="en-US" dirty="0"/>
              <a:t> that examines the moral relationship between humans and the natural world. It guides how individuals, businesses, and governments should treat the environment responsibly.</a:t>
            </a:r>
          </a:p>
          <a:p>
            <a:pPr algn="just"/>
            <a:r>
              <a:rPr lang="en-US" b="1" dirty="0"/>
              <a:t>Key Questions in Environmental Ethics:</a:t>
            </a:r>
          </a:p>
          <a:p>
            <a:r>
              <a:rPr lang="en-US" dirty="0">
                <a:solidFill>
                  <a:srgbClr val="7030A0"/>
                </a:solidFill>
              </a:rPr>
              <a:t>🔹</a:t>
            </a:r>
            <a:r>
              <a:rPr lang="en-US" dirty="0"/>
              <a:t> </a:t>
            </a:r>
            <a:r>
              <a:rPr lang="en-US" dirty="0">
                <a:solidFill>
                  <a:srgbClr val="7030A0"/>
                </a:solidFill>
              </a:rPr>
              <a:t>Do humans have a moral duty to protect nature?</a:t>
            </a:r>
            <a:br>
              <a:rPr lang="en-US" dirty="0">
                <a:solidFill>
                  <a:srgbClr val="7030A0"/>
                </a:solidFill>
              </a:rPr>
            </a:br>
            <a:r>
              <a:rPr lang="en-US" dirty="0">
                <a:solidFill>
                  <a:srgbClr val="7030A0"/>
                </a:solidFill>
              </a:rPr>
              <a:t>🔹 Should businesses prioritize profits over sustainability?</a:t>
            </a:r>
            <a:br>
              <a:rPr lang="en-US" dirty="0">
                <a:solidFill>
                  <a:srgbClr val="7030A0"/>
                </a:solidFill>
              </a:rPr>
            </a:br>
            <a:r>
              <a:rPr lang="en-US" dirty="0">
                <a:solidFill>
                  <a:srgbClr val="7030A0"/>
                </a:solidFill>
              </a:rPr>
              <a:t>🔹 Do animals and plants have rights?</a:t>
            </a:r>
            <a:br>
              <a:rPr lang="en-US" dirty="0">
                <a:solidFill>
                  <a:srgbClr val="7030A0"/>
                </a:solidFill>
              </a:rPr>
            </a:br>
            <a:r>
              <a:rPr lang="en-US" dirty="0">
                <a:solidFill>
                  <a:srgbClr val="7030A0"/>
                </a:solidFill>
              </a:rPr>
              <a:t>🔹 How can we balance economic growth with environmental conservation?</a:t>
            </a:r>
          </a:p>
          <a:p>
            <a:pPr algn="just"/>
            <a:endParaRPr lang="en-IN" dirty="0"/>
          </a:p>
        </p:txBody>
      </p:sp>
      <p:pic>
        <p:nvPicPr>
          <p:cNvPr id="4" name="Picture 3"/>
          <p:cNvPicPr>
            <a:picLocks noChangeAspect="1"/>
          </p:cNvPicPr>
          <p:nvPr/>
        </p:nvPicPr>
        <p:blipFill>
          <a:blip r:embed="rId2"/>
          <a:stretch>
            <a:fillRect/>
          </a:stretch>
        </p:blipFill>
        <p:spPr>
          <a:xfrm>
            <a:off x="6172200" y="2438400"/>
            <a:ext cx="2800350" cy="2181225"/>
          </a:xfrm>
          <a:prstGeom prst="rect">
            <a:avLst/>
          </a:prstGeom>
        </p:spPr>
      </p:pic>
    </p:spTree>
    <p:extLst>
      <p:ext uri="{BB962C8B-B14F-4D97-AF65-F5344CB8AC3E}">
        <p14:creationId xmlns:p14="http://schemas.microsoft.com/office/powerpoint/2010/main" val="255094320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Principles of Environmental Ethics</a:t>
            </a:r>
          </a:p>
        </p:txBody>
      </p:sp>
      <p:sp>
        <p:nvSpPr>
          <p:cNvPr id="3" name="Content Placeholder 2"/>
          <p:cNvSpPr>
            <a:spLocks noGrp="1"/>
          </p:cNvSpPr>
          <p:nvPr>
            <p:ph idx="1"/>
          </p:nvPr>
        </p:nvSpPr>
        <p:spPr/>
        <p:txBody>
          <a:bodyPr>
            <a:normAutofit fontScale="70000" lnSpcReduction="20000"/>
          </a:bodyPr>
          <a:lstStyle/>
          <a:p>
            <a:r>
              <a:rPr lang="en-US" b="1" dirty="0"/>
              <a:t>1. Sustainability 🌱</a:t>
            </a:r>
          </a:p>
          <a:p>
            <a:r>
              <a:rPr lang="en-US" dirty="0"/>
              <a:t>Using resources wisely so future generations can also benefit.</a:t>
            </a:r>
          </a:p>
          <a:p>
            <a:r>
              <a:rPr lang="en-US" dirty="0"/>
              <a:t>Encouraging </a:t>
            </a:r>
            <a:r>
              <a:rPr lang="en-US" b="1" dirty="0"/>
              <a:t>renewable energy, conservation, and recycling</a:t>
            </a:r>
            <a:r>
              <a:rPr lang="en-US" dirty="0"/>
              <a:t>.</a:t>
            </a:r>
          </a:p>
          <a:p>
            <a:r>
              <a:rPr lang="en-US" b="1" dirty="0"/>
              <a:t>Example:</a:t>
            </a:r>
            <a:r>
              <a:rPr lang="en-US" dirty="0"/>
              <a:t> Companies like Tesla promote electric vehicles to reduce fossil fuel use.</a:t>
            </a:r>
          </a:p>
          <a:p>
            <a:endParaRPr lang="en-US" dirty="0"/>
          </a:p>
          <a:p>
            <a:r>
              <a:rPr lang="en-US" b="1" dirty="0"/>
              <a:t>2. Responsibility 🏭</a:t>
            </a:r>
          </a:p>
          <a:p>
            <a:pPr algn="just"/>
            <a:r>
              <a:rPr lang="en-US" dirty="0"/>
              <a:t>Individuals and organizations are responsible for minimizing environmental harm.</a:t>
            </a:r>
          </a:p>
          <a:p>
            <a:r>
              <a:rPr lang="en-US" dirty="0"/>
              <a:t>Businesses must adopt </a:t>
            </a:r>
            <a:r>
              <a:rPr lang="en-US" b="1" dirty="0"/>
              <a:t>green supply chains</a:t>
            </a:r>
            <a:r>
              <a:rPr lang="en-US" dirty="0"/>
              <a:t> and reduce waste.</a:t>
            </a:r>
          </a:p>
          <a:p>
            <a:r>
              <a:rPr lang="en-US" b="1" dirty="0"/>
              <a:t>Example:</a:t>
            </a:r>
            <a:r>
              <a:rPr lang="en-US" dirty="0"/>
              <a:t> IKEA uses only </a:t>
            </a:r>
            <a:r>
              <a:rPr lang="en-US" b="1" dirty="0"/>
              <a:t>sustainably sourced wood</a:t>
            </a:r>
            <a:r>
              <a:rPr lang="en-US" dirty="0"/>
              <a:t> to protect forests.</a:t>
            </a:r>
          </a:p>
          <a:p>
            <a:endParaRPr lang="en-IN" dirty="0"/>
          </a:p>
        </p:txBody>
      </p:sp>
    </p:spTree>
    <p:extLst>
      <p:ext uri="{BB962C8B-B14F-4D97-AF65-F5344CB8AC3E}">
        <p14:creationId xmlns:p14="http://schemas.microsoft.com/office/powerpoint/2010/main" val="168060491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r>
              <a:rPr lang="en-IN" dirty="0"/>
              <a:t>Principles of Environmental Ethics</a:t>
            </a:r>
          </a:p>
        </p:txBody>
      </p:sp>
      <p:sp>
        <p:nvSpPr>
          <p:cNvPr id="3" name="Content Placeholder 2"/>
          <p:cNvSpPr>
            <a:spLocks noGrp="1"/>
          </p:cNvSpPr>
          <p:nvPr>
            <p:ph idx="1"/>
          </p:nvPr>
        </p:nvSpPr>
        <p:spPr>
          <a:xfrm>
            <a:off x="228600" y="1219200"/>
            <a:ext cx="8686800" cy="5486400"/>
          </a:xfrm>
        </p:spPr>
        <p:txBody>
          <a:bodyPr>
            <a:normAutofit fontScale="62500" lnSpcReduction="20000"/>
          </a:bodyPr>
          <a:lstStyle/>
          <a:p>
            <a:r>
              <a:rPr lang="en-US" b="1" dirty="0"/>
              <a:t>3. Justice &amp; Fairness ⚖️</a:t>
            </a:r>
          </a:p>
          <a:p>
            <a:r>
              <a:rPr lang="en-US" dirty="0"/>
              <a:t>Fair distribution of environmental benefits and burdens.</a:t>
            </a:r>
          </a:p>
          <a:p>
            <a:r>
              <a:rPr lang="en-US" dirty="0"/>
              <a:t>Preventing environmental racism (where low-income communities face more pollution).</a:t>
            </a:r>
          </a:p>
          <a:p>
            <a:r>
              <a:rPr lang="en-US" b="1" dirty="0"/>
              <a:t>Example:</a:t>
            </a:r>
            <a:r>
              <a:rPr lang="en-US" dirty="0"/>
              <a:t> The Paris Climate Agreement ensures global cooperation in fighting climate change.</a:t>
            </a:r>
          </a:p>
          <a:p>
            <a:endParaRPr lang="en-US" dirty="0"/>
          </a:p>
          <a:p>
            <a:r>
              <a:rPr lang="en-US" b="1" dirty="0"/>
              <a:t>4. Respect for Nature 🌳</a:t>
            </a:r>
          </a:p>
          <a:p>
            <a:r>
              <a:rPr lang="en-US" dirty="0"/>
              <a:t>Recognizing the intrinsic value of </a:t>
            </a:r>
            <a:r>
              <a:rPr lang="en-US" b="1" dirty="0"/>
              <a:t>plants, animals, and ecosystems</a:t>
            </a:r>
            <a:r>
              <a:rPr lang="en-US" dirty="0"/>
              <a:t>.</a:t>
            </a:r>
          </a:p>
          <a:p>
            <a:r>
              <a:rPr lang="en-US" dirty="0"/>
              <a:t>Avoiding activities that lead to </a:t>
            </a:r>
            <a:r>
              <a:rPr lang="en-US" b="1" dirty="0"/>
              <a:t>deforestation, pollution, and habitat destruction</a:t>
            </a:r>
            <a:r>
              <a:rPr lang="en-US" dirty="0"/>
              <a:t>.</a:t>
            </a:r>
          </a:p>
          <a:p>
            <a:r>
              <a:rPr lang="en-US" b="1" dirty="0"/>
              <a:t>Example:</a:t>
            </a:r>
            <a:r>
              <a:rPr lang="en-US" dirty="0"/>
              <a:t> National parks and protected areas safeguard biodiversity.</a:t>
            </a:r>
          </a:p>
          <a:p>
            <a:endParaRPr lang="en-US" dirty="0"/>
          </a:p>
          <a:p>
            <a:r>
              <a:rPr lang="en-US" b="1" dirty="0"/>
              <a:t>5. Precautionary Principle ⚠️</a:t>
            </a:r>
          </a:p>
          <a:p>
            <a:r>
              <a:rPr lang="en-US" dirty="0"/>
              <a:t>If an action may harm the environment, precautionary measures should be taken even if the full effects are not yet known.</a:t>
            </a:r>
          </a:p>
          <a:p>
            <a:r>
              <a:rPr lang="en-US" b="1" dirty="0"/>
              <a:t>Example:</a:t>
            </a:r>
            <a:r>
              <a:rPr lang="en-US" dirty="0"/>
              <a:t> Governments banning harmful pesticides before they cause irreversible damage.</a:t>
            </a:r>
          </a:p>
          <a:p>
            <a:endParaRPr lang="en-IN" dirty="0"/>
          </a:p>
        </p:txBody>
      </p:sp>
    </p:spTree>
    <p:extLst>
      <p:ext uri="{BB962C8B-B14F-4D97-AF65-F5344CB8AC3E}">
        <p14:creationId xmlns:p14="http://schemas.microsoft.com/office/powerpoint/2010/main" val="22408569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325562"/>
          </a:xfrm>
        </p:spPr>
        <p:txBody>
          <a:bodyPr>
            <a:normAutofit/>
          </a:bodyPr>
          <a:lstStyle/>
          <a:p>
            <a:r>
              <a:rPr lang="en-US" sz="3600" b="1" dirty="0">
                <a:solidFill>
                  <a:srgbClr val="002060"/>
                </a:solidFill>
                <a:latin typeface="Times New Roman" pitchFamily="18" charset="0"/>
                <a:cs typeface="Times New Roman" pitchFamily="18" charset="0"/>
              </a:rPr>
              <a:t>Module-1</a:t>
            </a:r>
            <a:endParaRPr lang="en-US" sz="2800" b="1" dirty="0">
              <a:solidFill>
                <a:srgbClr val="002060"/>
              </a:solidFill>
              <a:latin typeface="Times New Roman" pitchFamily="18" charset="0"/>
              <a:cs typeface="Times New Roman" pitchFamily="18" charset="0"/>
            </a:endParaRPr>
          </a:p>
        </p:txBody>
      </p:sp>
      <p:sp>
        <p:nvSpPr>
          <p:cNvPr id="3" name="Content Placeholder 2"/>
          <p:cNvSpPr>
            <a:spLocks noGrp="1"/>
          </p:cNvSpPr>
          <p:nvPr>
            <p:ph idx="1"/>
          </p:nvPr>
        </p:nvSpPr>
        <p:spPr>
          <a:xfrm>
            <a:off x="228600" y="1295401"/>
            <a:ext cx="8458200" cy="1295400"/>
          </a:xfrm>
        </p:spPr>
        <p:txBody>
          <a:bodyPr>
            <a:normAutofit lnSpcReduction="10000"/>
          </a:bodyPr>
          <a:lstStyle/>
          <a:p>
            <a:pPr marL="0" indent="0" algn="ctr">
              <a:buNone/>
            </a:pPr>
            <a:r>
              <a:rPr lang="en-IN" sz="4000" dirty="0">
                <a:solidFill>
                  <a:srgbClr val="7030A0"/>
                </a:solidFill>
              </a:rPr>
              <a:t>Principles of Environmental Management (EM)</a:t>
            </a:r>
            <a:endParaRPr lang="en-US" sz="4000" b="1" dirty="0">
              <a:solidFill>
                <a:srgbClr val="7030A0"/>
              </a:solidFill>
            </a:endParaRPr>
          </a:p>
        </p:txBody>
      </p:sp>
      <p:sp>
        <p:nvSpPr>
          <p:cNvPr id="4" name="Rectangle 3"/>
          <p:cNvSpPr/>
          <p:nvPr/>
        </p:nvSpPr>
        <p:spPr>
          <a:xfrm>
            <a:off x="609600" y="2743200"/>
            <a:ext cx="8077200" cy="3600986"/>
          </a:xfrm>
          <a:prstGeom prst="rect">
            <a:avLst/>
          </a:prstGeom>
        </p:spPr>
        <p:txBody>
          <a:bodyPr wrap="square">
            <a:spAutoFit/>
          </a:bodyPr>
          <a:lstStyle/>
          <a:p>
            <a:r>
              <a:rPr lang="en-IN" sz="3200" b="1" dirty="0"/>
              <a:t>Contents:</a:t>
            </a:r>
          </a:p>
          <a:p>
            <a:endParaRPr lang="en-IN" sz="2800" dirty="0"/>
          </a:p>
          <a:p>
            <a:pPr marL="457200" indent="-457200">
              <a:buFont typeface="Wingdings" panose="05000000000000000000" pitchFamily="2" charset="2"/>
              <a:buChar char="§"/>
            </a:pPr>
            <a:r>
              <a:rPr lang="en-IN" sz="2800" dirty="0"/>
              <a:t>Introduction of EM</a:t>
            </a:r>
          </a:p>
          <a:p>
            <a:pPr marL="457200" indent="-457200">
              <a:buFont typeface="Wingdings" panose="05000000000000000000" pitchFamily="2" charset="2"/>
              <a:buChar char="§"/>
            </a:pPr>
            <a:r>
              <a:rPr lang="en-IN" sz="2800" dirty="0"/>
              <a:t>Definition, Ecosystem concept</a:t>
            </a:r>
          </a:p>
          <a:p>
            <a:pPr marL="457200" indent="-457200">
              <a:buFont typeface="Wingdings" panose="05000000000000000000" pitchFamily="2" charset="2"/>
              <a:buChar char="§"/>
            </a:pPr>
            <a:r>
              <a:rPr lang="en-IN" sz="2800" dirty="0"/>
              <a:t>Participants in EM</a:t>
            </a:r>
          </a:p>
          <a:p>
            <a:pPr marL="457200" indent="-457200">
              <a:buFont typeface="Wingdings" panose="05000000000000000000" pitchFamily="2" charset="2"/>
              <a:buChar char="§"/>
            </a:pPr>
            <a:r>
              <a:rPr lang="en-IN" sz="2800" dirty="0"/>
              <a:t>Ethics and the environment</a:t>
            </a:r>
          </a:p>
          <a:p>
            <a:pPr marL="457200" indent="-457200">
              <a:buFont typeface="Wingdings" panose="05000000000000000000" pitchFamily="2" charset="2"/>
              <a:buChar char="§"/>
            </a:pPr>
            <a:r>
              <a:rPr lang="en-IN" sz="2800" dirty="0"/>
              <a:t>International Environmental Movement Environmental issues relevant to India</a:t>
            </a:r>
          </a:p>
        </p:txBody>
      </p:sp>
    </p:spTree>
    <p:extLst>
      <p:ext uri="{BB962C8B-B14F-4D97-AF65-F5344CB8AC3E}">
        <p14:creationId xmlns:p14="http://schemas.microsoft.com/office/powerpoint/2010/main" val="127801189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274638"/>
            <a:ext cx="8915400" cy="715962"/>
          </a:xfrm>
        </p:spPr>
        <p:txBody>
          <a:bodyPr>
            <a:normAutofit/>
          </a:bodyPr>
          <a:lstStyle/>
          <a:p>
            <a:r>
              <a:rPr lang="en-US" sz="3600" dirty="0">
                <a:solidFill>
                  <a:srgbClr val="7030A0"/>
                </a:solidFill>
              </a:rPr>
              <a:t>Ethical Issues in Environmental Management</a:t>
            </a:r>
            <a:endParaRPr lang="en-IN" sz="3600" dirty="0">
              <a:solidFill>
                <a:srgbClr val="7030A0"/>
              </a:solidFill>
            </a:endParaRPr>
          </a:p>
        </p:txBody>
      </p:sp>
      <p:sp>
        <p:nvSpPr>
          <p:cNvPr id="3" name="Content Placeholder 2"/>
          <p:cNvSpPr>
            <a:spLocks noGrp="1"/>
          </p:cNvSpPr>
          <p:nvPr>
            <p:ph idx="1"/>
          </p:nvPr>
        </p:nvSpPr>
        <p:spPr>
          <a:xfrm>
            <a:off x="152400" y="1295400"/>
            <a:ext cx="8763000" cy="5334000"/>
          </a:xfrm>
        </p:spPr>
        <p:txBody>
          <a:bodyPr>
            <a:normAutofit fontScale="85000" lnSpcReduction="20000"/>
          </a:bodyPr>
          <a:lstStyle/>
          <a:p>
            <a:r>
              <a:rPr lang="en-US" b="1" dirty="0"/>
              <a:t>Climate Change &amp; Corporate Responsibility</a:t>
            </a:r>
            <a:r>
              <a:rPr lang="en-US" dirty="0"/>
              <a:t> – Should businesses be held accountable for their carbon emissions?</a:t>
            </a:r>
          </a:p>
          <a:p>
            <a:pPr algn="just"/>
            <a:r>
              <a:rPr lang="en-US" b="1" dirty="0"/>
              <a:t>Deforestation &amp; Biodiversity Loss</a:t>
            </a:r>
            <a:r>
              <a:rPr lang="en-US" dirty="0"/>
              <a:t> – How can companies balance resource extraction with conservation?</a:t>
            </a:r>
          </a:p>
          <a:p>
            <a:r>
              <a:rPr lang="en-US" b="1" dirty="0"/>
              <a:t>Waste Management &amp; Pollution</a:t>
            </a:r>
            <a:r>
              <a:rPr lang="en-US" dirty="0"/>
              <a:t> – Are businesses doing enough to reduce plastic waste?</a:t>
            </a:r>
          </a:p>
          <a:p>
            <a:r>
              <a:rPr lang="en-US" b="1" dirty="0"/>
              <a:t>Animal Rights &amp; Ethical Consumption</a:t>
            </a:r>
            <a:r>
              <a:rPr lang="en-US" dirty="0"/>
              <a:t> – Should people avoid products tested on animals?</a:t>
            </a:r>
          </a:p>
          <a:p>
            <a:r>
              <a:rPr lang="en-US" b="1" dirty="0"/>
              <a:t>Environmental Justice</a:t>
            </a:r>
            <a:r>
              <a:rPr lang="en-US" dirty="0"/>
              <a:t> – Are poorer communities unfairly affected by industrial pollution?</a:t>
            </a:r>
          </a:p>
          <a:p>
            <a:pPr algn="just"/>
            <a:r>
              <a:rPr lang="en-US" dirty="0">
                <a:solidFill>
                  <a:srgbClr val="009E47"/>
                </a:solidFill>
              </a:rPr>
              <a:t>Ethics and the environment are deeply connected. By following ethical principles like </a:t>
            </a:r>
            <a:r>
              <a:rPr lang="en-US" b="1" dirty="0">
                <a:solidFill>
                  <a:srgbClr val="009E47"/>
                </a:solidFill>
              </a:rPr>
              <a:t>sustainability, responsibility, and fairness</a:t>
            </a:r>
            <a:r>
              <a:rPr lang="en-US" dirty="0">
                <a:solidFill>
                  <a:srgbClr val="009E47"/>
                </a:solidFill>
              </a:rPr>
              <a:t>, individuals and businesses can protect the planet while ensuring a just future for all.</a:t>
            </a:r>
            <a:endParaRPr lang="en-IN" dirty="0">
              <a:solidFill>
                <a:srgbClr val="009E47"/>
              </a:solidFill>
            </a:endParaRPr>
          </a:p>
        </p:txBody>
      </p:sp>
    </p:spTree>
    <p:extLst>
      <p:ext uri="{BB962C8B-B14F-4D97-AF65-F5344CB8AC3E}">
        <p14:creationId xmlns:p14="http://schemas.microsoft.com/office/powerpoint/2010/main" val="7666015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FC4A4-E325-4631-BF5B-1FA3832B53B7}"/>
              </a:ext>
            </a:extLst>
          </p:cNvPr>
          <p:cNvSpPr>
            <a:spLocks noGrp="1"/>
          </p:cNvSpPr>
          <p:nvPr>
            <p:ph type="title"/>
          </p:nvPr>
        </p:nvSpPr>
        <p:spPr/>
        <p:txBody>
          <a:bodyPr>
            <a:normAutofit fontScale="90000"/>
          </a:bodyPr>
          <a:lstStyle/>
          <a:p>
            <a:r>
              <a:rPr lang="en-US" sz="4400" dirty="0">
                <a:solidFill>
                  <a:srgbClr val="7030A0"/>
                </a:solidFill>
              </a:rPr>
              <a:t>Examples of Ethical Issues in Environmental Management</a:t>
            </a:r>
            <a:endParaRPr lang="en-US" dirty="0"/>
          </a:p>
        </p:txBody>
      </p:sp>
      <p:sp>
        <p:nvSpPr>
          <p:cNvPr id="3" name="Content Placeholder 2">
            <a:extLst>
              <a:ext uri="{FF2B5EF4-FFF2-40B4-BE49-F238E27FC236}">
                <a16:creationId xmlns:a16="http://schemas.microsoft.com/office/drawing/2014/main" id="{4536897B-93F5-4185-B29A-C4FE56D5A327}"/>
              </a:ext>
            </a:extLst>
          </p:cNvPr>
          <p:cNvSpPr>
            <a:spLocks noGrp="1"/>
          </p:cNvSpPr>
          <p:nvPr>
            <p:ph idx="1"/>
          </p:nvPr>
        </p:nvSpPr>
        <p:spPr>
          <a:xfrm>
            <a:off x="457200" y="1600200"/>
            <a:ext cx="8229600" cy="5257800"/>
          </a:xfrm>
        </p:spPr>
        <p:txBody>
          <a:bodyPr>
            <a:normAutofit fontScale="70000" lnSpcReduction="20000"/>
          </a:bodyPr>
          <a:lstStyle/>
          <a:p>
            <a:r>
              <a:rPr lang="en-US" b="1" dirty="0">
                <a:solidFill>
                  <a:srgbClr val="FF0000"/>
                </a:solidFill>
              </a:rPr>
              <a:t>sustainability, responsibility, and fairness</a:t>
            </a:r>
            <a:r>
              <a:rPr lang="en-US" dirty="0">
                <a:solidFill>
                  <a:srgbClr val="FF0000"/>
                </a:solidFill>
              </a:rPr>
              <a:t>. </a:t>
            </a:r>
          </a:p>
          <a:p>
            <a:pPr>
              <a:buFont typeface="+mj-lt"/>
              <a:buAutoNum type="arabicPeriod"/>
            </a:pPr>
            <a:r>
              <a:rPr lang="en-US" b="1" dirty="0"/>
              <a:t>Sustainability</a:t>
            </a:r>
            <a:r>
              <a:rPr lang="en-US" dirty="0"/>
              <a:t>:</a:t>
            </a:r>
            <a:br>
              <a:rPr lang="en-US" dirty="0"/>
            </a:br>
            <a:r>
              <a:rPr lang="en-US" dirty="0"/>
              <a:t>Acting in a way that meets current needs without compromising the ability of future generations to meet theirs.</a:t>
            </a:r>
            <a:br>
              <a:rPr lang="en-US" dirty="0"/>
            </a:br>
            <a:r>
              <a:rPr lang="en-US" b="1" dirty="0"/>
              <a:t>Example</a:t>
            </a:r>
            <a:r>
              <a:rPr lang="en-US" dirty="0"/>
              <a:t>: Using renewable energy sources like solar and wind instead of fossil fuels to reduce carbon emissions.</a:t>
            </a:r>
          </a:p>
          <a:p>
            <a:pPr>
              <a:buFont typeface="+mj-lt"/>
              <a:buAutoNum type="arabicPeriod"/>
            </a:pPr>
            <a:r>
              <a:rPr lang="en-US" b="1" dirty="0"/>
              <a:t>Responsibility</a:t>
            </a:r>
            <a:r>
              <a:rPr lang="en-US" dirty="0"/>
              <a:t>:</a:t>
            </a:r>
            <a:br>
              <a:rPr lang="en-US" dirty="0"/>
            </a:br>
            <a:r>
              <a:rPr lang="en-US" dirty="0"/>
              <a:t>Taking accountability for actions that impact the environment and striving to reduce harm.</a:t>
            </a:r>
            <a:br>
              <a:rPr lang="en-US" dirty="0"/>
            </a:br>
            <a:r>
              <a:rPr lang="en-US" b="1" dirty="0"/>
              <a:t>Example</a:t>
            </a:r>
            <a:r>
              <a:rPr lang="en-US" dirty="0"/>
              <a:t>: A company ensuring its manufacturing process does not pollute local rivers or depleting natural resources irresponsibly.</a:t>
            </a:r>
          </a:p>
          <a:p>
            <a:pPr>
              <a:buFont typeface="+mj-lt"/>
              <a:buAutoNum type="arabicPeriod"/>
            </a:pPr>
            <a:r>
              <a:rPr lang="en-US" b="1" dirty="0"/>
              <a:t>Fairness</a:t>
            </a:r>
            <a:r>
              <a:rPr lang="en-US" dirty="0"/>
              <a:t>:</a:t>
            </a:r>
            <a:br>
              <a:rPr lang="en-US" dirty="0"/>
            </a:br>
            <a:r>
              <a:rPr lang="en-US" dirty="0"/>
              <a:t>Ensuring equal access to natural resources and a healthy environment for all, including future generations.</a:t>
            </a:r>
            <a:br>
              <a:rPr lang="en-US" dirty="0"/>
            </a:br>
            <a:r>
              <a:rPr lang="en-US" b="1" dirty="0"/>
              <a:t>Example</a:t>
            </a:r>
            <a:r>
              <a:rPr lang="en-US" dirty="0"/>
              <a:t>: Implementing fair trade practices that protect farmers and communities while promoting eco-friendly agriculture.</a:t>
            </a:r>
          </a:p>
          <a:p>
            <a:endParaRPr lang="en-US" dirty="0"/>
          </a:p>
        </p:txBody>
      </p:sp>
    </p:spTree>
    <p:extLst>
      <p:ext uri="{BB962C8B-B14F-4D97-AF65-F5344CB8AC3E}">
        <p14:creationId xmlns:p14="http://schemas.microsoft.com/office/powerpoint/2010/main" val="130515960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274638"/>
            <a:ext cx="8839200" cy="1143000"/>
          </a:xfrm>
        </p:spPr>
        <p:txBody>
          <a:bodyPr>
            <a:normAutofit fontScale="90000"/>
          </a:bodyPr>
          <a:lstStyle/>
          <a:p>
            <a:r>
              <a:rPr lang="en-IN" dirty="0">
                <a:solidFill>
                  <a:srgbClr val="7030A0"/>
                </a:solidFill>
              </a:rPr>
              <a:t>International Environmental Movements</a:t>
            </a:r>
          </a:p>
        </p:txBody>
      </p:sp>
      <p:sp>
        <p:nvSpPr>
          <p:cNvPr id="3" name="Content Placeholder 2"/>
          <p:cNvSpPr>
            <a:spLocks noGrp="1"/>
          </p:cNvSpPr>
          <p:nvPr>
            <p:ph idx="1"/>
          </p:nvPr>
        </p:nvSpPr>
        <p:spPr>
          <a:xfrm>
            <a:off x="152400" y="1295400"/>
            <a:ext cx="8763000" cy="2209800"/>
          </a:xfrm>
        </p:spPr>
        <p:txBody>
          <a:bodyPr>
            <a:normAutofit fontScale="77500" lnSpcReduction="20000"/>
          </a:bodyPr>
          <a:lstStyle/>
          <a:p>
            <a:pPr algn="just"/>
            <a:r>
              <a:rPr lang="en-US" dirty="0"/>
              <a:t>International environmental movements are collective efforts by individuals, organizations, and governments to address global environmental issues such as climate change, deforestation, pollution, and biodiversity loss. These movements aim to promote sustainability, conservation, and policy changes to protect the planet for future generations.</a:t>
            </a:r>
            <a:endParaRPr lang="en-IN" dirty="0"/>
          </a:p>
        </p:txBody>
      </p:sp>
      <p:sp>
        <p:nvSpPr>
          <p:cNvPr id="4" name="Rectangle 3"/>
          <p:cNvSpPr/>
          <p:nvPr/>
        </p:nvSpPr>
        <p:spPr>
          <a:xfrm>
            <a:off x="381000" y="3352800"/>
            <a:ext cx="8839200" cy="3139321"/>
          </a:xfrm>
          <a:prstGeom prst="rect">
            <a:avLst/>
          </a:prstGeom>
        </p:spPr>
        <p:txBody>
          <a:bodyPr wrap="square">
            <a:spAutoFit/>
          </a:bodyPr>
          <a:lstStyle/>
          <a:p>
            <a:r>
              <a:rPr lang="en-US" b="1" dirty="0"/>
              <a:t>1. The Green Movement</a:t>
            </a:r>
          </a:p>
          <a:p>
            <a:pPr>
              <a:buFont typeface="Arial" panose="020B0604020202020204" pitchFamily="34" charset="0"/>
              <a:buChar char="•"/>
            </a:pPr>
            <a:r>
              <a:rPr lang="en-US" dirty="0"/>
              <a:t>Origin: 1970s</a:t>
            </a:r>
          </a:p>
          <a:p>
            <a:pPr>
              <a:buFont typeface="Arial" panose="020B0604020202020204" pitchFamily="34" charset="0"/>
              <a:buChar char="•"/>
            </a:pPr>
            <a:r>
              <a:rPr lang="en-US" dirty="0"/>
              <a:t>Focus: Environmental awareness, conservation, and sustainable development.</a:t>
            </a:r>
          </a:p>
          <a:p>
            <a:pPr>
              <a:buFont typeface="Arial" panose="020B0604020202020204" pitchFamily="34" charset="0"/>
              <a:buChar char="•"/>
            </a:pPr>
            <a:r>
              <a:rPr lang="en-US" dirty="0"/>
              <a:t>Impact: Encourages eco-friendly policies, promotes renewable energy, and raises awareness about global warming.</a:t>
            </a:r>
          </a:p>
          <a:p>
            <a:r>
              <a:rPr lang="en-US" b="1" dirty="0"/>
              <a:t>2. Earth Day Movement</a:t>
            </a:r>
          </a:p>
          <a:p>
            <a:r>
              <a:rPr lang="en-US" dirty="0"/>
              <a:t>Origin: April 22, 1970 (Founded by U.S. Senator Gaylord Nelson)</a:t>
            </a:r>
          </a:p>
          <a:p>
            <a:r>
              <a:rPr lang="en-US" dirty="0"/>
              <a:t>Focus: Public awareness about environmental issues.</a:t>
            </a:r>
          </a:p>
          <a:p>
            <a:r>
              <a:rPr lang="en-US" dirty="0"/>
              <a:t>Impact: Led to the establishment of the </a:t>
            </a:r>
            <a:r>
              <a:rPr lang="en-US" b="1" dirty="0"/>
              <a:t>Environmental Protection Agency (EPA)</a:t>
            </a:r>
            <a:r>
              <a:rPr lang="en-US" dirty="0"/>
              <a:t> in the U.S. and inspired similar initiatives worldwide.</a:t>
            </a:r>
          </a:p>
          <a:p>
            <a:pPr>
              <a:buFont typeface="Arial" panose="020B0604020202020204" pitchFamily="34" charset="0"/>
              <a:buChar char="•"/>
            </a:pPr>
            <a:endParaRPr lang="en-US" dirty="0"/>
          </a:p>
        </p:txBody>
      </p:sp>
    </p:spTree>
    <p:extLst>
      <p:ext uri="{BB962C8B-B14F-4D97-AF65-F5344CB8AC3E}">
        <p14:creationId xmlns:p14="http://schemas.microsoft.com/office/powerpoint/2010/main" val="53154256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274638"/>
            <a:ext cx="8839200" cy="639762"/>
          </a:xfrm>
        </p:spPr>
        <p:txBody>
          <a:bodyPr>
            <a:normAutofit fontScale="90000"/>
          </a:bodyPr>
          <a:lstStyle/>
          <a:p>
            <a:r>
              <a:rPr lang="en-IN" dirty="0">
                <a:solidFill>
                  <a:srgbClr val="7030A0"/>
                </a:solidFill>
              </a:rPr>
              <a:t>International Environmental Movements</a:t>
            </a:r>
          </a:p>
        </p:txBody>
      </p:sp>
      <p:sp>
        <p:nvSpPr>
          <p:cNvPr id="4" name="Rectangle 3"/>
          <p:cNvSpPr/>
          <p:nvPr/>
        </p:nvSpPr>
        <p:spPr>
          <a:xfrm>
            <a:off x="152400" y="1066800"/>
            <a:ext cx="8839200" cy="6186309"/>
          </a:xfrm>
          <a:prstGeom prst="rect">
            <a:avLst/>
          </a:prstGeom>
        </p:spPr>
        <p:txBody>
          <a:bodyPr wrap="square">
            <a:spAutoFit/>
          </a:bodyPr>
          <a:lstStyle/>
          <a:p>
            <a:r>
              <a:rPr lang="en-US" b="1" dirty="0"/>
              <a:t>3. Greenpeace</a:t>
            </a:r>
          </a:p>
          <a:p>
            <a:r>
              <a:rPr lang="en-US" dirty="0"/>
              <a:t>Founded: 1971 (Canada)</a:t>
            </a:r>
          </a:p>
          <a:p>
            <a:r>
              <a:rPr lang="en-US" dirty="0"/>
              <a:t>Focus: Climate change, deforestation, anti-nuclear campaigns, and ocean conservation.</a:t>
            </a:r>
          </a:p>
          <a:p>
            <a:r>
              <a:rPr lang="en-US" dirty="0"/>
              <a:t>Impact: Led efforts to ban commercial whaling, halt nuclear testing, and reduce toxic waste.</a:t>
            </a:r>
          </a:p>
          <a:p>
            <a:pPr algn="just"/>
            <a:r>
              <a:rPr lang="en-US" b="1" dirty="0"/>
              <a:t>4. Fridays for Future (FFF)</a:t>
            </a:r>
          </a:p>
          <a:p>
            <a:r>
              <a:rPr lang="en-US" dirty="0"/>
              <a:t>Founded: 2018 (Sweden) by </a:t>
            </a:r>
            <a:r>
              <a:rPr lang="en-US" b="1" dirty="0"/>
              <a:t>Greta Thunberg</a:t>
            </a:r>
            <a:endParaRPr lang="en-US" dirty="0"/>
          </a:p>
          <a:p>
            <a:r>
              <a:rPr lang="en-US" dirty="0"/>
              <a:t>Focus: Climate change activism, demanding urgent action from governments.</a:t>
            </a:r>
          </a:p>
          <a:p>
            <a:r>
              <a:rPr lang="en-US" dirty="0"/>
              <a:t>Impact: Inspired millions of students globally to participate in climate strikes, influencing political discourse on climate policies.</a:t>
            </a:r>
          </a:p>
          <a:p>
            <a:r>
              <a:rPr lang="en-US" b="1" dirty="0"/>
              <a:t>5. The Paris Agreement (2015)</a:t>
            </a:r>
          </a:p>
          <a:p>
            <a:r>
              <a:rPr lang="en-US" dirty="0"/>
              <a:t>A global treaty under the </a:t>
            </a:r>
            <a:r>
              <a:rPr lang="en-US" b="1" dirty="0"/>
              <a:t>United Nations Framework Convention on Climate Change (UNFCCC)</a:t>
            </a:r>
            <a:r>
              <a:rPr lang="en-US" dirty="0"/>
              <a:t>.</a:t>
            </a:r>
          </a:p>
          <a:p>
            <a:r>
              <a:rPr lang="en-US" dirty="0"/>
              <a:t>Aim: Limit global warming to </a:t>
            </a:r>
            <a:r>
              <a:rPr lang="en-US" b="1" dirty="0"/>
              <a:t>below 2°C</a:t>
            </a:r>
            <a:r>
              <a:rPr lang="en-US" dirty="0"/>
              <a:t>, preferably </a:t>
            </a:r>
            <a:r>
              <a:rPr lang="en-US" b="1" dirty="0"/>
              <a:t>1.5°C</a:t>
            </a:r>
            <a:r>
              <a:rPr lang="en-US" dirty="0"/>
              <a:t>, above pre-industrial levels.</a:t>
            </a:r>
          </a:p>
          <a:p>
            <a:r>
              <a:rPr lang="en-US" dirty="0"/>
              <a:t>Impact: Countries committed to reducing greenhouse gas emissions through </a:t>
            </a:r>
            <a:r>
              <a:rPr lang="en-US" b="1" dirty="0"/>
              <a:t>Nationally Determined Contributions (NDCs)</a:t>
            </a:r>
            <a:r>
              <a:rPr lang="en-US" dirty="0"/>
              <a:t>.</a:t>
            </a:r>
          </a:p>
          <a:p>
            <a:r>
              <a:rPr lang="en-US" b="1" dirty="0"/>
              <a:t>6. The </a:t>
            </a:r>
            <a:r>
              <a:rPr lang="en-US" b="1" dirty="0" err="1"/>
              <a:t>Chipko</a:t>
            </a:r>
            <a:r>
              <a:rPr lang="en-US" b="1" dirty="0"/>
              <a:t> Movement (India)</a:t>
            </a:r>
          </a:p>
          <a:p>
            <a:r>
              <a:rPr lang="en-US" dirty="0"/>
              <a:t>Origin: 1973 (</a:t>
            </a:r>
            <a:r>
              <a:rPr lang="en-US" dirty="0" err="1"/>
              <a:t>Uttarakhand</a:t>
            </a:r>
            <a:r>
              <a:rPr lang="en-US" dirty="0"/>
              <a:t>, India)</a:t>
            </a:r>
          </a:p>
          <a:p>
            <a:r>
              <a:rPr lang="en-US" dirty="0"/>
              <a:t>Focus: Forest conservation and preventing deforestation.</a:t>
            </a:r>
          </a:p>
          <a:p>
            <a:r>
              <a:rPr lang="en-US" dirty="0"/>
              <a:t>Impact: Inspired eco-movements worldwide, leading to stricter forest protection laws in India.</a:t>
            </a:r>
          </a:p>
          <a:p>
            <a:endParaRPr lang="en-US" dirty="0"/>
          </a:p>
          <a:p>
            <a:pPr>
              <a:buFont typeface="Arial" panose="020B0604020202020204" pitchFamily="34" charset="0"/>
              <a:buChar char="•"/>
            </a:pPr>
            <a:endParaRPr lang="en-US" dirty="0"/>
          </a:p>
        </p:txBody>
      </p:sp>
    </p:spTree>
    <p:extLst>
      <p:ext uri="{BB962C8B-B14F-4D97-AF65-F5344CB8AC3E}">
        <p14:creationId xmlns:p14="http://schemas.microsoft.com/office/powerpoint/2010/main" val="183218651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9BA595C-F44F-4264-9E1F-5C48027AA711}"/>
              </a:ext>
            </a:extLst>
          </p:cNvPr>
          <p:cNvPicPr>
            <a:picLocks noChangeAspect="1"/>
          </p:cNvPicPr>
          <p:nvPr/>
        </p:nvPicPr>
        <p:blipFill>
          <a:blip r:embed="rId2"/>
          <a:stretch>
            <a:fillRect/>
          </a:stretch>
        </p:blipFill>
        <p:spPr>
          <a:xfrm>
            <a:off x="457200" y="533400"/>
            <a:ext cx="8077200" cy="5592763"/>
          </a:xfrm>
          <a:prstGeom prst="rect">
            <a:avLst/>
          </a:prstGeom>
        </p:spPr>
      </p:pic>
    </p:spTree>
    <p:extLst>
      <p:ext uri="{BB962C8B-B14F-4D97-AF65-F5344CB8AC3E}">
        <p14:creationId xmlns:p14="http://schemas.microsoft.com/office/powerpoint/2010/main" val="318978670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CD73DE-969C-4B0C-93F4-0982A6BEB654}"/>
              </a:ext>
            </a:extLst>
          </p:cNvPr>
          <p:cNvSpPr>
            <a:spLocks noGrp="1"/>
          </p:cNvSpPr>
          <p:nvPr>
            <p:ph idx="1"/>
          </p:nvPr>
        </p:nvSpPr>
        <p:spPr>
          <a:xfrm>
            <a:off x="457200" y="457200"/>
            <a:ext cx="8229600" cy="6096000"/>
          </a:xfrm>
        </p:spPr>
        <p:txBody>
          <a:bodyPr>
            <a:normAutofit fontScale="70000" lnSpcReduction="20000"/>
          </a:bodyPr>
          <a:lstStyle/>
          <a:p>
            <a:r>
              <a:rPr lang="en-US" b="1" dirty="0"/>
              <a:t>1. Freshwater Scarcity</a:t>
            </a:r>
          </a:p>
          <a:p>
            <a:r>
              <a:rPr lang="en-US" b="1" dirty="0"/>
              <a:t>Explanation:</a:t>
            </a:r>
            <a:br>
              <a:rPr lang="en-US" dirty="0"/>
            </a:br>
            <a:r>
              <a:rPr lang="en-US" dirty="0"/>
              <a:t>Freshwater scarcity at the local level is caused by over-extraction, pollution, and climate change. It directly affects communities that rely on nearby rivers, lakes, and groundwater sources for drinking water, agriculture, and industry.</a:t>
            </a:r>
          </a:p>
          <a:p>
            <a:r>
              <a:rPr lang="en-US" b="1" dirty="0"/>
              <a:t>Examples:</a:t>
            </a:r>
            <a:endParaRPr lang="en-US" dirty="0"/>
          </a:p>
          <a:p>
            <a:pPr>
              <a:buFont typeface="Arial" panose="020B0604020202020204" pitchFamily="34" charset="0"/>
              <a:buChar char="•"/>
            </a:pPr>
            <a:r>
              <a:rPr lang="en-US" b="1" dirty="0"/>
              <a:t>Maharashtra, India:</a:t>
            </a:r>
            <a:r>
              <a:rPr lang="en-US" dirty="0"/>
              <a:t> Several districts face chronic water shortages due to low rainfall and poor water management.</a:t>
            </a:r>
          </a:p>
          <a:p>
            <a:pPr>
              <a:buFont typeface="Arial" panose="020B0604020202020204" pitchFamily="34" charset="0"/>
              <a:buChar char="•"/>
            </a:pPr>
            <a:r>
              <a:rPr lang="en-US" b="1" dirty="0"/>
              <a:t>California, USA:</a:t>
            </a:r>
            <a:r>
              <a:rPr lang="en-US" dirty="0"/>
              <a:t> Prolonged droughts have led to water rationing in certain areas.</a:t>
            </a:r>
          </a:p>
          <a:p>
            <a:pPr>
              <a:buFont typeface="Arial" panose="020B0604020202020204" pitchFamily="34" charset="0"/>
              <a:buChar char="•"/>
            </a:pPr>
            <a:r>
              <a:rPr lang="en-US" b="1" dirty="0"/>
              <a:t>Rajasthan, India:</a:t>
            </a:r>
            <a:r>
              <a:rPr lang="en-US" dirty="0"/>
              <a:t> Faces severe water scarcity in rural regions due to arid conditions and groundwater depletion.</a:t>
            </a:r>
          </a:p>
          <a:p>
            <a:r>
              <a:rPr lang="en-US" b="1" dirty="0"/>
              <a:t>Impact:</a:t>
            </a:r>
            <a:endParaRPr lang="en-US" dirty="0"/>
          </a:p>
          <a:p>
            <a:pPr>
              <a:buFont typeface="Arial" panose="020B0604020202020204" pitchFamily="34" charset="0"/>
              <a:buChar char="•"/>
            </a:pPr>
            <a:r>
              <a:rPr lang="en-US" dirty="0"/>
              <a:t>Affects agriculture, leading to reduced food production.</a:t>
            </a:r>
          </a:p>
          <a:p>
            <a:pPr>
              <a:buFont typeface="Arial" panose="020B0604020202020204" pitchFamily="34" charset="0"/>
              <a:buChar char="•"/>
            </a:pPr>
            <a:r>
              <a:rPr lang="en-US" dirty="0"/>
              <a:t>Increases the burden on women and children to collect water in rural areas.</a:t>
            </a:r>
          </a:p>
          <a:p>
            <a:pPr>
              <a:buFont typeface="Arial" panose="020B0604020202020204" pitchFamily="34" charset="0"/>
              <a:buChar char="•"/>
            </a:pPr>
            <a:r>
              <a:rPr lang="en-US" dirty="0"/>
              <a:t>Triggers health issues due to lack of clean drinking water.</a:t>
            </a:r>
          </a:p>
          <a:p>
            <a:endParaRPr lang="en-US" dirty="0"/>
          </a:p>
        </p:txBody>
      </p:sp>
    </p:spTree>
    <p:extLst>
      <p:ext uri="{BB962C8B-B14F-4D97-AF65-F5344CB8AC3E}">
        <p14:creationId xmlns:p14="http://schemas.microsoft.com/office/powerpoint/2010/main" val="73055856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A088767-27D0-49F6-A2B8-D1D8BE5D0442}"/>
              </a:ext>
            </a:extLst>
          </p:cNvPr>
          <p:cNvSpPr txBox="1"/>
          <p:nvPr/>
        </p:nvSpPr>
        <p:spPr>
          <a:xfrm>
            <a:off x="381000" y="76200"/>
            <a:ext cx="8229600" cy="6370975"/>
          </a:xfrm>
          <a:prstGeom prst="rect">
            <a:avLst/>
          </a:prstGeom>
          <a:noFill/>
        </p:spPr>
        <p:txBody>
          <a:bodyPr wrap="square">
            <a:spAutoFit/>
          </a:bodyPr>
          <a:lstStyle/>
          <a:p>
            <a:r>
              <a:rPr lang="en-US" sz="2400" b="1" dirty="0"/>
              <a:t>2. Desertification</a:t>
            </a:r>
          </a:p>
          <a:p>
            <a:r>
              <a:rPr lang="en-US" sz="2400" b="1" dirty="0"/>
              <a:t>Explanation:</a:t>
            </a:r>
            <a:br>
              <a:rPr lang="en-US" sz="2400" dirty="0"/>
            </a:br>
            <a:r>
              <a:rPr lang="en-US" sz="2400" dirty="0"/>
              <a:t>Desertification is the degradation of land in arid, semi-arid, and dry sub-humid areas due to human activities and climatic variations. It reduces land productivity, making it difficult to sustain agriculture and vegetation.</a:t>
            </a:r>
          </a:p>
          <a:p>
            <a:r>
              <a:rPr lang="en-US" sz="2400" b="1" dirty="0"/>
              <a:t>Examples:</a:t>
            </a:r>
            <a:endParaRPr lang="en-US" sz="2400" dirty="0"/>
          </a:p>
          <a:p>
            <a:pPr>
              <a:buFont typeface="Arial" panose="020B0604020202020204" pitchFamily="34" charset="0"/>
              <a:buChar char="•"/>
            </a:pPr>
            <a:r>
              <a:rPr lang="en-US" sz="2400" b="1" dirty="0"/>
              <a:t>Thar Desert, India:</a:t>
            </a:r>
            <a:r>
              <a:rPr lang="en-US" sz="2400" dirty="0"/>
              <a:t> Desertification is expanding due to overgrazing and deforestation.</a:t>
            </a:r>
          </a:p>
          <a:p>
            <a:pPr>
              <a:buFont typeface="Arial" panose="020B0604020202020204" pitchFamily="34" charset="0"/>
              <a:buChar char="•"/>
            </a:pPr>
            <a:r>
              <a:rPr lang="en-US" sz="2400" b="1" dirty="0"/>
              <a:t>Africa’s Sahel Region:</a:t>
            </a:r>
            <a:r>
              <a:rPr lang="en-US" sz="2400" dirty="0"/>
              <a:t> One of the most affected areas by desertification, causing food insecurity and forced migration.</a:t>
            </a:r>
          </a:p>
          <a:p>
            <a:pPr>
              <a:buFont typeface="Arial" panose="020B0604020202020204" pitchFamily="34" charset="0"/>
              <a:buChar char="•"/>
            </a:pPr>
            <a:r>
              <a:rPr lang="en-US" sz="2400" b="1" dirty="0"/>
              <a:t>China’s Gobi Desert:</a:t>
            </a:r>
            <a:r>
              <a:rPr lang="en-US" sz="2400" dirty="0"/>
              <a:t> Expanding rapidly due to deforestation and over-farming.</a:t>
            </a:r>
          </a:p>
          <a:p>
            <a:r>
              <a:rPr lang="en-US" sz="2400" b="1" dirty="0"/>
              <a:t>Impact:</a:t>
            </a:r>
            <a:endParaRPr lang="en-US" sz="2400" dirty="0"/>
          </a:p>
          <a:p>
            <a:pPr>
              <a:buFont typeface="Arial" panose="020B0604020202020204" pitchFamily="34" charset="0"/>
              <a:buChar char="•"/>
            </a:pPr>
            <a:r>
              <a:rPr lang="en-US" sz="2400" dirty="0"/>
              <a:t>Loss of fertile land for agriculture.</a:t>
            </a:r>
          </a:p>
          <a:p>
            <a:pPr>
              <a:buFont typeface="Arial" panose="020B0604020202020204" pitchFamily="34" charset="0"/>
              <a:buChar char="•"/>
            </a:pPr>
            <a:r>
              <a:rPr lang="en-US" sz="2400" dirty="0"/>
              <a:t>Increases poverty and food scarcity.</a:t>
            </a:r>
          </a:p>
          <a:p>
            <a:pPr>
              <a:buFont typeface="Arial" panose="020B0604020202020204" pitchFamily="34" charset="0"/>
              <a:buChar char="•"/>
            </a:pPr>
            <a:r>
              <a:rPr lang="en-US" sz="2400" dirty="0"/>
              <a:t>Contributes to biodiversity loss.</a:t>
            </a:r>
          </a:p>
        </p:txBody>
      </p:sp>
    </p:spTree>
    <p:extLst>
      <p:ext uri="{BB962C8B-B14F-4D97-AF65-F5344CB8AC3E}">
        <p14:creationId xmlns:p14="http://schemas.microsoft.com/office/powerpoint/2010/main" val="170859480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C758D08-96D3-4BB8-8554-D87EFF516E3F}"/>
              </a:ext>
            </a:extLst>
          </p:cNvPr>
          <p:cNvSpPr txBox="1"/>
          <p:nvPr/>
        </p:nvSpPr>
        <p:spPr>
          <a:xfrm>
            <a:off x="457200" y="76200"/>
            <a:ext cx="8229600" cy="6370975"/>
          </a:xfrm>
          <a:prstGeom prst="rect">
            <a:avLst/>
          </a:prstGeom>
          <a:noFill/>
        </p:spPr>
        <p:txBody>
          <a:bodyPr wrap="square">
            <a:spAutoFit/>
          </a:bodyPr>
          <a:lstStyle/>
          <a:p>
            <a:r>
              <a:rPr lang="en-US" sz="2400" b="1" dirty="0"/>
              <a:t>3. Increase in Population</a:t>
            </a:r>
          </a:p>
          <a:p>
            <a:r>
              <a:rPr lang="en-US" sz="2400" b="1" dirty="0"/>
              <a:t>Explanation:</a:t>
            </a:r>
            <a:br>
              <a:rPr lang="en-US" sz="2400" dirty="0"/>
            </a:br>
            <a:r>
              <a:rPr lang="en-US" sz="2400" dirty="0"/>
              <a:t>Population growth puts pressure on local resources like water, land, and energy. Rapid urbanization increases demand for housing, food, and infrastructure, often leading to environmental degradation.</a:t>
            </a:r>
          </a:p>
          <a:p>
            <a:r>
              <a:rPr lang="en-US" sz="2400" b="1" dirty="0"/>
              <a:t>Examples:</a:t>
            </a:r>
            <a:endParaRPr lang="en-US" sz="2400" dirty="0"/>
          </a:p>
          <a:p>
            <a:pPr>
              <a:buFont typeface="Arial" panose="020B0604020202020204" pitchFamily="34" charset="0"/>
              <a:buChar char="•"/>
            </a:pPr>
            <a:r>
              <a:rPr lang="en-US" sz="2400" b="1" dirty="0"/>
              <a:t>Delhi, India:</a:t>
            </a:r>
            <a:r>
              <a:rPr lang="en-US" sz="2400" dirty="0"/>
              <a:t> Population growth has led to severe air pollution, water shortages, and traffic congestion.</a:t>
            </a:r>
          </a:p>
          <a:p>
            <a:pPr>
              <a:buFont typeface="Arial" panose="020B0604020202020204" pitchFamily="34" charset="0"/>
              <a:buChar char="•"/>
            </a:pPr>
            <a:r>
              <a:rPr lang="en-US" sz="2400" b="1" dirty="0"/>
              <a:t>Lagos, Nigeria:</a:t>
            </a:r>
            <a:r>
              <a:rPr lang="en-US" sz="2400" dirty="0"/>
              <a:t> Overpopulation has resulted in inadequate waste management and water supply issues.</a:t>
            </a:r>
          </a:p>
          <a:p>
            <a:pPr>
              <a:buFont typeface="Arial" panose="020B0604020202020204" pitchFamily="34" charset="0"/>
              <a:buChar char="•"/>
            </a:pPr>
            <a:r>
              <a:rPr lang="en-US" sz="2400" b="1" dirty="0"/>
              <a:t>Beijing, China:</a:t>
            </a:r>
            <a:r>
              <a:rPr lang="en-US" sz="2400" dirty="0"/>
              <a:t> Faces challenges in managing air quality due to high population density and industrial growth.</a:t>
            </a:r>
          </a:p>
          <a:p>
            <a:r>
              <a:rPr lang="en-US" sz="2400" b="1" dirty="0"/>
              <a:t>Impact:</a:t>
            </a:r>
            <a:endParaRPr lang="en-US" sz="2400" dirty="0"/>
          </a:p>
          <a:p>
            <a:pPr>
              <a:buFont typeface="Arial" panose="020B0604020202020204" pitchFamily="34" charset="0"/>
              <a:buChar char="•"/>
            </a:pPr>
            <a:r>
              <a:rPr lang="en-US" sz="2400" dirty="0"/>
              <a:t>Strains natural resources and public services.</a:t>
            </a:r>
          </a:p>
          <a:p>
            <a:pPr>
              <a:buFont typeface="Arial" panose="020B0604020202020204" pitchFamily="34" charset="0"/>
              <a:buChar char="•"/>
            </a:pPr>
            <a:r>
              <a:rPr lang="en-US" sz="2400" dirty="0"/>
              <a:t>Increases pollution levels.</a:t>
            </a:r>
          </a:p>
          <a:p>
            <a:pPr>
              <a:buFont typeface="Arial" panose="020B0604020202020204" pitchFamily="34" charset="0"/>
              <a:buChar char="•"/>
            </a:pPr>
            <a:r>
              <a:rPr lang="en-US" sz="2400" dirty="0"/>
              <a:t>Reduces the quality of life in urban areas.</a:t>
            </a:r>
          </a:p>
        </p:txBody>
      </p:sp>
    </p:spTree>
    <p:extLst>
      <p:ext uri="{BB962C8B-B14F-4D97-AF65-F5344CB8AC3E}">
        <p14:creationId xmlns:p14="http://schemas.microsoft.com/office/powerpoint/2010/main" val="312951175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0501F2E-DF94-44E3-89E9-B939B71EA56B}"/>
              </a:ext>
            </a:extLst>
          </p:cNvPr>
          <p:cNvSpPr txBox="1"/>
          <p:nvPr/>
        </p:nvSpPr>
        <p:spPr>
          <a:xfrm>
            <a:off x="304800" y="197346"/>
            <a:ext cx="8610600" cy="6370975"/>
          </a:xfrm>
          <a:prstGeom prst="rect">
            <a:avLst/>
          </a:prstGeom>
          <a:noFill/>
        </p:spPr>
        <p:txBody>
          <a:bodyPr wrap="square">
            <a:spAutoFit/>
          </a:bodyPr>
          <a:lstStyle/>
          <a:p>
            <a:r>
              <a:rPr lang="en-US" sz="2400" b="1" dirty="0"/>
              <a:t>4. Carbon Cycle</a:t>
            </a:r>
          </a:p>
          <a:p>
            <a:r>
              <a:rPr lang="en-US" sz="2400" b="1" dirty="0"/>
              <a:t>Explanation:</a:t>
            </a:r>
            <a:br>
              <a:rPr lang="en-US" sz="2400" dirty="0"/>
            </a:br>
            <a:r>
              <a:rPr lang="en-US" sz="2400" dirty="0"/>
              <a:t>The carbon cycle involves the exchange of carbon among the atmosphere, oceans, soil, and living organisms. Human activities like deforestation and burning fossil fuels disrupt the natural carbon balance, contributing to global warming.</a:t>
            </a:r>
          </a:p>
          <a:p>
            <a:r>
              <a:rPr lang="en-US" sz="2400" b="1" dirty="0"/>
              <a:t>Examples:</a:t>
            </a:r>
            <a:endParaRPr lang="en-US" sz="2400" dirty="0"/>
          </a:p>
          <a:p>
            <a:pPr>
              <a:buFont typeface="Arial" panose="020B0604020202020204" pitchFamily="34" charset="0"/>
              <a:buChar char="•"/>
            </a:pPr>
            <a:r>
              <a:rPr lang="en-US" sz="2400" b="1" dirty="0"/>
              <a:t>Deforestation in the Amazon:</a:t>
            </a:r>
            <a:r>
              <a:rPr lang="en-US" sz="2400" dirty="0"/>
              <a:t> Reduces carbon absorption by trees, increasing atmospheric CO₂.</a:t>
            </a:r>
          </a:p>
          <a:p>
            <a:pPr>
              <a:buFont typeface="Arial" panose="020B0604020202020204" pitchFamily="34" charset="0"/>
              <a:buChar char="•"/>
            </a:pPr>
            <a:r>
              <a:rPr lang="en-US" sz="2400" b="1" dirty="0"/>
              <a:t>Industrial Emissions:</a:t>
            </a:r>
            <a:r>
              <a:rPr lang="en-US" sz="2400" dirty="0"/>
              <a:t> Power plants release large quantities of carbon into the atmosphere.</a:t>
            </a:r>
          </a:p>
          <a:p>
            <a:pPr>
              <a:buFont typeface="Arial" panose="020B0604020202020204" pitchFamily="34" charset="0"/>
              <a:buChar char="•"/>
            </a:pPr>
            <a:r>
              <a:rPr lang="en-US" sz="2400" b="1" dirty="0"/>
              <a:t>Soil Carbon Loss:</a:t>
            </a:r>
            <a:r>
              <a:rPr lang="en-US" sz="2400" dirty="0"/>
              <a:t> Poor agricultural practices lead to loss of carbon from soil, reducing fertility.</a:t>
            </a:r>
          </a:p>
          <a:p>
            <a:r>
              <a:rPr lang="en-US" sz="2400" b="1" dirty="0"/>
              <a:t>Impact:</a:t>
            </a:r>
            <a:endParaRPr lang="en-US" sz="2400" dirty="0"/>
          </a:p>
          <a:p>
            <a:pPr>
              <a:buFont typeface="Arial" panose="020B0604020202020204" pitchFamily="34" charset="0"/>
              <a:buChar char="•"/>
            </a:pPr>
            <a:r>
              <a:rPr lang="en-US" sz="2400" dirty="0"/>
              <a:t>Contributes to climate change.</a:t>
            </a:r>
          </a:p>
          <a:p>
            <a:pPr>
              <a:buFont typeface="Arial" panose="020B0604020202020204" pitchFamily="34" charset="0"/>
              <a:buChar char="•"/>
            </a:pPr>
            <a:r>
              <a:rPr lang="en-US" sz="2400" dirty="0"/>
              <a:t>Reduces agricultural productivity.</a:t>
            </a:r>
          </a:p>
          <a:p>
            <a:pPr>
              <a:buFont typeface="Arial" panose="020B0604020202020204" pitchFamily="34" charset="0"/>
              <a:buChar char="•"/>
            </a:pPr>
            <a:r>
              <a:rPr lang="en-US" sz="2400" dirty="0"/>
              <a:t>Increases frequency of extreme weather events.</a:t>
            </a:r>
          </a:p>
        </p:txBody>
      </p:sp>
    </p:spTree>
    <p:extLst>
      <p:ext uri="{BB962C8B-B14F-4D97-AF65-F5344CB8AC3E}">
        <p14:creationId xmlns:p14="http://schemas.microsoft.com/office/powerpoint/2010/main" val="21621969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B81034F-7023-441A-AB5E-1D1A58CC32A6}"/>
              </a:ext>
            </a:extLst>
          </p:cNvPr>
          <p:cNvSpPr txBox="1"/>
          <p:nvPr/>
        </p:nvSpPr>
        <p:spPr>
          <a:xfrm>
            <a:off x="228600" y="-4482"/>
            <a:ext cx="8686800" cy="6771084"/>
          </a:xfrm>
          <a:prstGeom prst="rect">
            <a:avLst/>
          </a:prstGeom>
          <a:noFill/>
        </p:spPr>
        <p:txBody>
          <a:bodyPr wrap="square">
            <a:spAutoFit/>
          </a:bodyPr>
          <a:lstStyle/>
          <a:p>
            <a:r>
              <a:rPr lang="en-US" sz="2000" b="1" dirty="0"/>
              <a:t>5. Pollution (Soil, Air, Noise, Water)</a:t>
            </a:r>
          </a:p>
          <a:p>
            <a:r>
              <a:rPr lang="en-US" sz="2000" b="1" dirty="0"/>
              <a:t>Explanation:</a:t>
            </a:r>
            <a:br>
              <a:rPr lang="en-US" sz="2000" dirty="0"/>
            </a:br>
            <a:r>
              <a:rPr lang="en-US" sz="2000" dirty="0"/>
              <a:t>Pollution affects local environments in multiple ways, harming human health and ecosystems. It can be categorized into different types:</a:t>
            </a:r>
          </a:p>
          <a:p>
            <a:pPr>
              <a:buFont typeface="Arial" panose="020B0604020202020204" pitchFamily="34" charset="0"/>
              <a:buChar char="•"/>
            </a:pPr>
            <a:r>
              <a:rPr lang="en-US" sz="2000" b="1" dirty="0"/>
              <a:t>Soil Pollution:</a:t>
            </a:r>
            <a:r>
              <a:rPr lang="en-US" sz="2000" dirty="0"/>
              <a:t> Contamination of soil by chemicals like pesticides and industrial waste.</a:t>
            </a:r>
          </a:p>
          <a:p>
            <a:pPr>
              <a:buFont typeface="Arial" panose="020B0604020202020204" pitchFamily="34" charset="0"/>
              <a:buChar char="•"/>
            </a:pPr>
            <a:r>
              <a:rPr lang="en-US" sz="2000" b="1" dirty="0"/>
              <a:t>Air Pollution:</a:t>
            </a:r>
            <a:r>
              <a:rPr lang="en-US" sz="2000" dirty="0"/>
              <a:t> Emission of pollutants like carbon monoxide, sulfur dioxide, and particulate matter.</a:t>
            </a:r>
          </a:p>
          <a:p>
            <a:pPr>
              <a:buFont typeface="Arial" panose="020B0604020202020204" pitchFamily="34" charset="0"/>
              <a:buChar char="•"/>
            </a:pPr>
            <a:r>
              <a:rPr lang="en-US" sz="2000" b="1" dirty="0"/>
              <a:t>Noise Pollution:</a:t>
            </a:r>
            <a:r>
              <a:rPr lang="en-US" sz="2000" dirty="0"/>
              <a:t> Excessive noise from industries, vehicles, and urban activities.</a:t>
            </a:r>
          </a:p>
          <a:p>
            <a:pPr>
              <a:buFont typeface="Arial" panose="020B0604020202020204" pitchFamily="34" charset="0"/>
              <a:buChar char="•"/>
            </a:pPr>
            <a:r>
              <a:rPr lang="en-US" sz="2000" b="1" dirty="0"/>
              <a:t>Water Pollution:</a:t>
            </a:r>
            <a:r>
              <a:rPr lang="en-US" sz="2000" dirty="0"/>
              <a:t> Contamination of rivers, lakes, and groundwater by sewage, industrial waste, and chemicals.</a:t>
            </a:r>
          </a:p>
          <a:p>
            <a:r>
              <a:rPr lang="en-US" sz="2000" b="1" dirty="0"/>
              <a:t>Examples:</a:t>
            </a:r>
            <a:endParaRPr lang="en-US" sz="2000" dirty="0"/>
          </a:p>
          <a:p>
            <a:pPr>
              <a:buFont typeface="Arial" panose="020B0604020202020204" pitchFamily="34" charset="0"/>
              <a:buChar char="•"/>
            </a:pPr>
            <a:r>
              <a:rPr lang="en-US" sz="2000" b="1" dirty="0"/>
              <a:t>Air Pollution in Delhi:</a:t>
            </a:r>
            <a:r>
              <a:rPr lang="en-US" sz="2000" dirty="0"/>
              <a:t> Severe smog due to vehicle emissions and crop stubble burning.</a:t>
            </a:r>
          </a:p>
          <a:p>
            <a:pPr>
              <a:buFont typeface="Arial" panose="020B0604020202020204" pitchFamily="34" charset="0"/>
              <a:buChar char="•"/>
            </a:pPr>
            <a:r>
              <a:rPr lang="en-US" sz="2000" b="1" dirty="0"/>
              <a:t>Water Pollution in the Ganges River:</a:t>
            </a:r>
            <a:r>
              <a:rPr lang="en-US" sz="2000" dirty="0"/>
              <a:t> Industrial and domestic waste causes health issues for nearby communities.</a:t>
            </a:r>
          </a:p>
          <a:p>
            <a:pPr>
              <a:buFont typeface="Arial" panose="020B0604020202020204" pitchFamily="34" charset="0"/>
              <a:buChar char="•"/>
            </a:pPr>
            <a:r>
              <a:rPr lang="en-US" sz="2000" b="1" dirty="0"/>
              <a:t>Noise Pollution in Mumbai:</a:t>
            </a:r>
            <a:r>
              <a:rPr lang="en-US" sz="2000" dirty="0"/>
              <a:t> Traffic and construction activities create noise levels far beyond permissible limits.</a:t>
            </a:r>
          </a:p>
          <a:p>
            <a:r>
              <a:rPr lang="en-US" sz="2000" b="1" dirty="0"/>
              <a:t>Impact:</a:t>
            </a:r>
            <a:endParaRPr lang="en-US" sz="2000" dirty="0"/>
          </a:p>
          <a:p>
            <a:pPr>
              <a:buFont typeface="Arial" panose="020B0604020202020204" pitchFamily="34" charset="0"/>
              <a:buChar char="•"/>
            </a:pPr>
            <a:r>
              <a:rPr lang="en-US" dirty="0"/>
              <a:t>Causes respiratory and cardiovascular diseases.</a:t>
            </a:r>
          </a:p>
          <a:p>
            <a:pPr>
              <a:buFont typeface="Arial" panose="020B0604020202020204" pitchFamily="34" charset="0"/>
              <a:buChar char="•"/>
            </a:pPr>
            <a:r>
              <a:rPr lang="en-US" dirty="0"/>
              <a:t>Harms aquatic life and reduces water quality.</a:t>
            </a:r>
          </a:p>
          <a:p>
            <a:pPr>
              <a:buFont typeface="Arial" panose="020B0604020202020204" pitchFamily="34" charset="0"/>
              <a:buChar char="•"/>
            </a:pPr>
            <a:r>
              <a:rPr lang="en-US" dirty="0"/>
              <a:t>Reduces soil fertility and affects crop yields.</a:t>
            </a:r>
          </a:p>
        </p:txBody>
      </p:sp>
    </p:spTree>
    <p:extLst>
      <p:ext uri="{BB962C8B-B14F-4D97-AF65-F5344CB8AC3E}">
        <p14:creationId xmlns:p14="http://schemas.microsoft.com/office/powerpoint/2010/main" val="27938401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411162"/>
          </a:xfrm>
        </p:spPr>
        <p:txBody>
          <a:bodyPr>
            <a:noAutofit/>
          </a:bodyPr>
          <a:lstStyle/>
          <a:p>
            <a:pPr marL="457200" indent="-457200">
              <a:buFont typeface="Wingdings" pitchFamily="2" charset="2"/>
              <a:buChar char="v"/>
            </a:pPr>
            <a:r>
              <a:rPr lang="en-US" sz="3200" b="1" dirty="0">
                <a:solidFill>
                  <a:srgbClr val="0000FF"/>
                </a:solidFill>
              </a:rPr>
              <a:t>Introduction &amp; Definition of Environment</a:t>
            </a:r>
          </a:p>
        </p:txBody>
      </p:sp>
      <p:sp>
        <p:nvSpPr>
          <p:cNvPr id="3" name="Content Placeholder 2"/>
          <p:cNvSpPr>
            <a:spLocks noGrp="1"/>
          </p:cNvSpPr>
          <p:nvPr>
            <p:ph idx="1"/>
          </p:nvPr>
        </p:nvSpPr>
        <p:spPr>
          <a:xfrm>
            <a:off x="304800" y="838201"/>
            <a:ext cx="8382000" cy="5562599"/>
          </a:xfrm>
        </p:spPr>
        <p:txBody>
          <a:bodyPr>
            <a:normAutofit fontScale="25000" lnSpcReduction="20000"/>
          </a:bodyPr>
          <a:lstStyle/>
          <a:p>
            <a:r>
              <a:rPr lang="en-US" sz="8000" dirty="0">
                <a:solidFill>
                  <a:srgbClr val="FF0000"/>
                </a:solidFill>
                <a:latin typeface="Times New Roman" pitchFamily="18" charset="0"/>
                <a:cs typeface="Times New Roman" pitchFamily="18" charset="0"/>
              </a:rPr>
              <a:t>Definition: </a:t>
            </a:r>
            <a:r>
              <a:rPr lang="en-US" sz="8000" dirty="0">
                <a:latin typeface="Times New Roman" pitchFamily="18" charset="0"/>
                <a:cs typeface="Times New Roman" pitchFamily="18" charset="0"/>
              </a:rPr>
              <a:t>Environment is the surroundings or control conditions in which all living organisms exist. </a:t>
            </a:r>
          </a:p>
          <a:p>
            <a:r>
              <a:rPr lang="en-US" sz="8000" b="1" dirty="0">
                <a:latin typeface="Times New Roman" pitchFamily="18" charset="0"/>
                <a:cs typeface="Times New Roman" pitchFamily="18" charset="0"/>
              </a:rPr>
              <a:t>Our environment is everything that surrounds us, both natural and manmade.</a:t>
            </a:r>
          </a:p>
          <a:p>
            <a:r>
              <a:rPr lang="en-US" sz="8000" b="1" dirty="0">
                <a:latin typeface="Times New Roman" pitchFamily="18" charset="0"/>
                <a:cs typeface="Times New Roman" pitchFamily="18" charset="0"/>
              </a:rPr>
              <a:t>Or the total sum of surroundings of living organism, including natural forces &amp; other living things which provide conditions for development &amp; growth as well as of danger &amp; damage.</a:t>
            </a:r>
          </a:p>
          <a:p>
            <a:r>
              <a:rPr lang="en-US" sz="8000" b="1" dirty="0">
                <a:latin typeface="Times New Roman" pitchFamily="18" charset="0"/>
                <a:cs typeface="Times New Roman" pitchFamily="18" charset="0"/>
              </a:rPr>
              <a:t>Or </a:t>
            </a:r>
            <a:r>
              <a:rPr lang="en-US" sz="8000" dirty="0">
                <a:latin typeface="Times New Roman" pitchFamily="18" charset="0"/>
                <a:cs typeface="Times New Roman" pitchFamily="18" charset="0"/>
              </a:rPr>
              <a:t>ENVIRONMENT: THE TOTAL OF OUR SURROUNDINGS</a:t>
            </a:r>
            <a:br>
              <a:rPr lang="en-US" sz="8000" dirty="0">
                <a:latin typeface="Times New Roman" pitchFamily="18" charset="0"/>
                <a:cs typeface="Times New Roman" pitchFamily="18" charset="0"/>
              </a:rPr>
            </a:br>
            <a:r>
              <a:rPr lang="en-US" sz="8000" dirty="0">
                <a:latin typeface="Times New Roman" pitchFamily="18" charset="0"/>
                <a:cs typeface="Times New Roman" pitchFamily="18" charset="0"/>
              </a:rPr>
              <a:t>• All the things around us with which we interact:</a:t>
            </a:r>
            <a:br>
              <a:rPr lang="en-US" sz="8000" dirty="0">
                <a:latin typeface="Times New Roman" pitchFamily="18" charset="0"/>
                <a:cs typeface="Times New Roman" pitchFamily="18" charset="0"/>
              </a:rPr>
            </a:br>
            <a:r>
              <a:rPr lang="en-US" sz="8000" dirty="0">
                <a:latin typeface="Times New Roman" pitchFamily="18" charset="0"/>
                <a:cs typeface="Times New Roman" pitchFamily="18" charset="0"/>
              </a:rPr>
              <a:t>• Living things</a:t>
            </a:r>
            <a:br>
              <a:rPr lang="en-US" sz="8000" dirty="0">
                <a:latin typeface="Times New Roman" pitchFamily="18" charset="0"/>
                <a:cs typeface="Times New Roman" pitchFamily="18" charset="0"/>
              </a:rPr>
            </a:br>
            <a:r>
              <a:rPr lang="en-US" sz="8000" dirty="0">
                <a:latin typeface="Times New Roman" pitchFamily="18" charset="0"/>
                <a:cs typeface="Times New Roman" pitchFamily="18" charset="0"/>
              </a:rPr>
              <a:t>• Animals, plants, forests, fungi, etc.</a:t>
            </a:r>
            <a:br>
              <a:rPr lang="en-US" sz="8000" dirty="0">
                <a:latin typeface="Times New Roman" pitchFamily="18" charset="0"/>
                <a:cs typeface="Times New Roman" pitchFamily="18" charset="0"/>
              </a:rPr>
            </a:br>
            <a:r>
              <a:rPr lang="en-US" sz="8000" dirty="0">
                <a:latin typeface="Times New Roman" pitchFamily="18" charset="0"/>
                <a:cs typeface="Times New Roman" pitchFamily="18" charset="0"/>
              </a:rPr>
              <a:t>• Nonliving things</a:t>
            </a:r>
            <a:br>
              <a:rPr lang="en-US" sz="8000" dirty="0">
                <a:latin typeface="Times New Roman" pitchFamily="18" charset="0"/>
                <a:cs typeface="Times New Roman" pitchFamily="18" charset="0"/>
              </a:rPr>
            </a:br>
            <a:r>
              <a:rPr lang="en-US" sz="8000" dirty="0">
                <a:latin typeface="Times New Roman" pitchFamily="18" charset="0"/>
                <a:cs typeface="Times New Roman" pitchFamily="18" charset="0"/>
              </a:rPr>
              <a:t>• Continents, oceans, clouds, soil, rocks</a:t>
            </a:r>
            <a:br>
              <a:rPr lang="en-US" sz="8000" dirty="0">
                <a:latin typeface="Times New Roman" pitchFamily="18" charset="0"/>
                <a:cs typeface="Times New Roman" pitchFamily="18" charset="0"/>
              </a:rPr>
            </a:br>
            <a:r>
              <a:rPr lang="en-US" sz="8000" dirty="0">
                <a:latin typeface="Times New Roman" pitchFamily="18" charset="0"/>
                <a:cs typeface="Times New Roman" pitchFamily="18" charset="0"/>
              </a:rPr>
              <a:t>• Our built environment</a:t>
            </a:r>
            <a:br>
              <a:rPr lang="en-US" sz="8000" dirty="0">
                <a:latin typeface="Times New Roman" pitchFamily="18" charset="0"/>
                <a:cs typeface="Times New Roman" pitchFamily="18" charset="0"/>
              </a:rPr>
            </a:br>
            <a:r>
              <a:rPr lang="en-US" sz="8000" dirty="0">
                <a:latin typeface="Times New Roman" pitchFamily="18" charset="0"/>
                <a:cs typeface="Times New Roman" pitchFamily="18" charset="0"/>
              </a:rPr>
              <a:t>• Buildings, human-created living centers</a:t>
            </a:r>
            <a:br>
              <a:rPr lang="en-US" sz="8000" dirty="0">
                <a:latin typeface="Times New Roman" pitchFamily="18" charset="0"/>
                <a:cs typeface="Times New Roman" pitchFamily="18" charset="0"/>
              </a:rPr>
            </a:br>
            <a:r>
              <a:rPr lang="en-US" sz="8000" dirty="0">
                <a:latin typeface="Times New Roman" pitchFamily="18" charset="0"/>
                <a:cs typeface="Times New Roman" pitchFamily="18" charset="0"/>
              </a:rPr>
              <a:t>• Social relationships and institutions</a:t>
            </a:r>
          </a:p>
          <a:p>
            <a:r>
              <a:rPr lang="en-US" sz="8000" dirty="0">
                <a:latin typeface="Times New Roman" pitchFamily="18" charset="0"/>
                <a:cs typeface="Times New Roman" pitchFamily="18" charset="0"/>
              </a:rPr>
              <a:t> Thus the environment studies may vary from micro level to macro level. </a:t>
            </a:r>
          </a:p>
          <a:p>
            <a:r>
              <a:rPr lang="en-US" sz="8000" dirty="0">
                <a:latin typeface="Times New Roman" pitchFamily="18" charset="0"/>
                <a:cs typeface="Times New Roman" pitchFamily="18" charset="0"/>
              </a:rPr>
              <a:t>Micro Level study: In case of some local studies such as ecosystem or solid waste management</a:t>
            </a:r>
          </a:p>
          <a:p>
            <a:r>
              <a:rPr lang="en-US" sz="8000" dirty="0">
                <a:latin typeface="Times New Roman" pitchFamily="18" charset="0"/>
                <a:cs typeface="Times New Roman" pitchFamily="18" charset="0"/>
              </a:rPr>
              <a:t>Macro Level study: Global issues such as Green House Effect or Ozon depletion</a:t>
            </a:r>
            <a:r>
              <a:rPr lang="en-US" sz="2400" dirty="0"/>
              <a:t>.</a:t>
            </a:r>
          </a:p>
        </p:txBody>
      </p:sp>
    </p:spTree>
    <p:extLst>
      <p:ext uri="{BB962C8B-B14F-4D97-AF65-F5344CB8AC3E}">
        <p14:creationId xmlns:p14="http://schemas.microsoft.com/office/powerpoint/2010/main" val="272844608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111FABC-A9D3-4ED0-86C6-F48A87568DCC}"/>
              </a:ext>
            </a:extLst>
          </p:cNvPr>
          <p:cNvSpPr txBox="1"/>
          <p:nvPr/>
        </p:nvSpPr>
        <p:spPr>
          <a:xfrm>
            <a:off x="457200" y="117693"/>
            <a:ext cx="8229600" cy="6740307"/>
          </a:xfrm>
          <a:prstGeom prst="rect">
            <a:avLst/>
          </a:prstGeom>
          <a:noFill/>
        </p:spPr>
        <p:txBody>
          <a:bodyPr wrap="square">
            <a:spAutoFit/>
          </a:bodyPr>
          <a:lstStyle/>
          <a:p>
            <a:r>
              <a:rPr lang="en-US" sz="2400" b="1" dirty="0"/>
              <a:t>6. Endangered Species</a:t>
            </a:r>
          </a:p>
          <a:p>
            <a:r>
              <a:rPr lang="en-US" sz="2400" b="1" dirty="0"/>
              <a:t>Explanation:</a:t>
            </a:r>
            <a:br>
              <a:rPr lang="en-US" sz="2400" dirty="0"/>
            </a:br>
            <a:r>
              <a:rPr lang="en-US" sz="2400" dirty="0"/>
              <a:t>Local ecosystems are home to various species that face extinction due to habitat loss, poaching, pollution, and climate change. The loss of species affects the balance of ecosystems and reduces biodiversity.</a:t>
            </a:r>
          </a:p>
          <a:p>
            <a:r>
              <a:rPr lang="en-US" sz="2400" b="1" dirty="0"/>
              <a:t>Examples:</a:t>
            </a:r>
            <a:endParaRPr lang="en-US" sz="2400" dirty="0"/>
          </a:p>
          <a:p>
            <a:pPr>
              <a:buFont typeface="Arial" panose="020B0604020202020204" pitchFamily="34" charset="0"/>
              <a:buChar char="•"/>
            </a:pPr>
            <a:r>
              <a:rPr lang="en-US" sz="2400" b="1" dirty="0"/>
              <a:t>Asiatic Lion:</a:t>
            </a:r>
            <a:r>
              <a:rPr lang="en-US" sz="2400" dirty="0"/>
              <a:t> Found in Gujarat’s </a:t>
            </a:r>
            <a:r>
              <a:rPr lang="en-US" sz="2400" dirty="0" err="1"/>
              <a:t>Gir</a:t>
            </a:r>
            <a:r>
              <a:rPr lang="en-US" sz="2400" dirty="0"/>
              <a:t> Forest, threatened by habitat loss.</a:t>
            </a:r>
          </a:p>
          <a:p>
            <a:pPr>
              <a:buFont typeface="Arial" panose="020B0604020202020204" pitchFamily="34" charset="0"/>
              <a:buChar char="•"/>
            </a:pPr>
            <a:r>
              <a:rPr lang="en-US" sz="2400" b="1" dirty="0"/>
              <a:t>Olive Ridley Turtles:</a:t>
            </a:r>
            <a:r>
              <a:rPr lang="en-US" sz="2400" dirty="0"/>
              <a:t> Face risks from plastic pollution and illegal fishing along India’s coasts.</a:t>
            </a:r>
          </a:p>
          <a:p>
            <a:pPr>
              <a:buFont typeface="Arial" panose="020B0604020202020204" pitchFamily="34" charset="0"/>
              <a:buChar char="•"/>
            </a:pPr>
            <a:r>
              <a:rPr lang="en-US" sz="2400" b="1" dirty="0"/>
              <a:t>Great Indian Bustard:</a:t>
            </a:r>
            <a:r>
              <a:rPr lang="en-US" sz="2400" dirty="0"/>
              <a:t> Critically endangered due to habitat destruction in Rajasthan and Gujarat.</a:t>
            </a:r>
          </a:p>
          <a:p>
            <a:r>
              <a:rPr lang="en-US" sz="2400" b="1" dirty="0"/>
              <a:t>Impact:</a:t>
            </a:r>
            <a:endParaRPr lang="en-US" sz="2400" dirty="0"/>
          </a:p>
          <a:p>
            <a:pPr>
              <a:buFont typeface="Arial" panose="020B0604020202020204" pitchFamily="34" charset="0"/>
              <a:buChar char="•"/>
            </a:pPr>
            <a:r>
              <a:rPr lang="en-US" sz="2400" dirty="0"/>
              <a:t>Disrupts ecosystems and food chains.</a:t>
            </a:r>
          </a:p>
          <a:p>
            <a:pPr>
              <a:buFont typeface="Arial" panose="020B0604020202020204" pitchFamily="34" charset="0"/>
              <a:buChar char="•"/>
            </a:pPr>
            <a:r>
              <a:rPr lang="en-US" sz="2400" dirty="0"/>
              <a:t>Reduces genetic diversity.</a:t>
            </a:r>
          </a:p>
          <a:p>
            <a:pPr>
              <a:buFont typeface="Arial" panose="020B0604020202020204" pitchFamily="34" charset="0"/>
              <a:buChar char="•"/>
            </a:pPr>
            <a:r>
              <a:rPr lang="en-US" sz="2400" dirty="0"/>
              <a:t>Affects human communities dependent on wildlife for their livelihoods.</a:t>
            </a:r>
          </a:p>
        </p:txBody>
      </p:sp>
    </p:spTree>
    <p:extLst>
      <p:ext uri="{BB962C8B-B14F-4D97-AF65-F5344CB8AC3E}">
        <p14:creationId xmlns:p14="http://schemas.microsoft.com/office/powerpoint/2010/main" val="316569654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2A411AE-9373-4677-A831-ED2BE96B34CE}"/>
              </a:ext>
            </a:extLst>
          </p:cNvPr>
          <p:cNvPicPr>
            <a:picLocks noGrp="1" noChangeAspect="1"/>
          </p:cNvPicPr>
          <p:nvPr>
            <p:ph idx="1"/>
          </p:nvPr>
        </p:nvPicPr>
        <p:blipFill>
          <a:blip r:embed="rId2"/>
          <a:stretch>
            <a:fillRect/>
          </a:stretch>
        </p:blipFill>
        <p:spPr>
          <a:xfrm>
            <a:off x="457200" y="609600"/>
            <a:ext cx="8153400" cy="5867400"/>
          </a:xfrm>
        </p:spPr>
      </p:pic>
    </p:spTree>
    <p:extLst>
      <p:ext uri="{BB962C8B-B14F-4D97-AF65-F5344CB8AC3E}">
        <p14:creationId xmlns:p14="http://schemas.microsoft.com/office/powerpoint/2010/main" val="88477066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7B91BD2-8816-4391-AEE7-F6D39BD91CF1}"/>
              </a:ext>
            </a:extLst>
          </p:cNvPr>
          <p:cNvSpPr>
            <a:spLocks noGrp="1"/>
          </p:cNvSpPr>
          <p:nvPr>
            <p:ph idx="1"/>
          </p:nvPr>
        </p:nvSpPr>
        <p:spPr>
          <a:xfrm>
            <a:off x="457200" y="152400"/>
            <a:ext cx="8229600" cy="6553200"/>
          </a:xfrm>
        </p:spPr>
        <p:txBody>
          <a:bodyPr>
            <a:normAutofit fontScale="70000" lnSpcReduction="20000"/>
          </a:bodyPr>
          <a:lstStyle/>
          <a:p>
            <a:r>
              <a:rPr lang="en-US" b="1" dirty="0"/>
              <a:t>1. Freshwater Scarcity</a:t>
            </a:r>
          </a:p>
          <a:p>
            <a:r>
              <a:rPr lang="en-US" b="1" dirty="0"/>
              <a:t>Explanation:</a:t>
            </a:r>
            <a:br>
              <a:rPr lang="en-US" dirty="0"/>
            </a:br>
            <a:r>
              <a:rPr lang="en-US" dirty="0"/>
              <a:t>Freshwater scarcity occurs when the demand for water exceeds the available supply or when water quality is too poor for human use. This issue is driven by population growth, industrialization, and climate change, leading to droughts, reduced water availability, and increased competition for water resources.</a:t>
            </a:r>
          </a:p>
          <a:p>
            <a:r>
              <a:rPr lang="en-US" b="1" dirty="0"/>
              <a:t>Examples:</a:t>
            </a:r>
            <a:endParaRPr lang="en-US" dirty="0"/>
          </a:p>
          <a:p>
            <a:pPr>
              <a:buFont typeface="Arial" panose="020B0604020202020204" pitchFamily="34" charset="0"/>
              <a:buChar char="•"/>
            </a:pPr>
            <a:r>
              <a:rPr lang="en-US" b="1" dirty="0"/>
              <a:t>Cape Town, South Africa:</a:t>
            </a:r>
            <a:r>
              <a:rPr lang="en-US" dirty="0"/>
              <a:t> Experienced a severe water crisis in 2018 known as "Day Zero," when the city nearly ran out of water.</a:t>
            </a:r>
          </a:p>
          <a:p>
            <a:pPr>
              <a:buFont typeface="Arial" panose="020B0604020202020204" pitchFamily="34" charset="0"/>
              <a:buChar char="•"/>
            </a:pPr>
            <a:r>
              <a:rPr lang="en-US" b="1" dirty="0"/>
              <a:t>India:</a:t>
            </a:r>
            <a:r>
              <a:rPr lang="en-US" dirty="0"/>
              <a:t> The city of Chennai faced extreme water shortages in 2019 due to low rainfall and groundwater depletion.</a:t>
            </a:r>
          </a:p>
          <a:p>
            <a:pPr>
              <a:buFont typeface="Arial" panose="020B0604020202020204" pitchFamily="34" charset="0"/>
              <a:buChar char="•"/>
            </a:pPr>
            <a:r>
              <a:rPr lang="en-US" b="1" dirty="0"/>
              <a:t>Middle East:</a:t>
            </a:r>
            <a:r>
              <a:rPr lang="en-US" dirty="0"/>
              <a:t> Countries like Yemen and Jordan suffer chronic water shortages due to arid conditions and mismanagement of resources.</a:t>
            </a:r>
          </a:p>
          <a:p>
            <a:r>
              <a:rPr lang="en-US" b="1" dirty="0"/>
              <a:t>Impact:</a:t>
            </a:r>
            <a:endParaRPr lang="en-US" dirty="0"/>
          </a:p>
          <a:p>
            <a:pPr>
              <a:buFont typeface="Arial" panose="020B0604020202020204" pitchFamily="34" charset="0"/>
              <a:buChar char="•"/>
            </a:pPr>
            <a:r>
              <a:rPr lang="en-US" dirty="0"/>
              <a:t>Affects drinking water availability and sanitation.</a:t>
            </a:r>
          </a:p>
          <a:p>
            <a:pPr>
              <a:buFont typeface="Arial" panose="020B0604020202020204" pitchFamily="34" charset="0"/>
              <a:buChar char="•"/>
            </a:pPr>
            <a:r>
              <a:rPr lang="en-US" dirty="0"/>
              <a:t>Reduces agricultural productivity, leading to food shortages.</a:t>
            </a:r>
          </a:p>
          <a:p>
            <a:pPr>
              <a:buFont typeface="Arial" panose="020B0604020202020204" pitchFamily="34" charset="0"/>
              <a:buChar char="•"/>
            </a:pPr>
            <a:r>
              <a:rPr lang="en-US" dirty="0"/>
              <a:t>Causes conflicts over water resources.</a:t>
            </a:r>
          </a:p>
          <a:p>
            <a:endParaRPr lang="en-US" dirty="0"/>
          </a:p>
        </p:txBody>
      </p:sp>
    </p:spTree>
    <p:extLst>
      <p:ext uri="{BB962C8B-B14F-4D97-AF65-F5344CB8AC3E}">
        <p14:creationId xmlns:p14="http://schemas.microsoft.com/office/powerpoint/2010/main" val="290029386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995E83F-A75D-4756-9A94-43839AFE52F0}"/>
              </a:ext>
            </a:extLst>
          </p:cNvPr>
          <p:cNvSpPr txBox="1"/>
          <p:nvPr/>
        </p:nvSpPr>
        <p:spPr>
          <a:xfrm>
            <a:off x="266700" y="0"/>
            <a:ext cx="8610600" cy="6555641"/>
          </a:xfrm>
          <a:prstGeom prst="rect">
            <a:avLst/>
          </a:prstGeom>
          <a:noFill/>
        </p:spPr>
        <p:txBody>
          <a:bodyPr wrap="square">
            <a:spAutoFit/>
          </a:bodyPr>
          <a:lstStyle/>
          <a:p>
            <a:r>
              <a:rPr lang="en-US" sz="2400" b="1" dirty="0"/>
              <a:t>2. Global Warming</a:t>
            </a:r>
          </a:p>
          <a:p>
            <a:r>
              <a:rPr lang="en-US" sz="2400" b="1" dirty="0"/>
              <a:t>Explanation:</a:t>
            </a:r>
            <a:br>
              <a:rPr lang="en-US" sz="2400" dirty="0"/>
            </a:br>
            <a:r>
              <a:rPr lang="en-US" sz="2400" dirty="0"/>
              <a:t>Global warming refers to the increase in Earth's average surface temperature due to rising greenhouse gas emissions, primarily carbon dioxide (CO₂), methane (CH₄), and nitrous oxide (N₂O). It accelerates climate change, causing extreme weather patterns and rising sea levels.</a:t>
            </a:r>
          </a:p>
          <a:p>
            <a:r>
              <a:rPr lang="en-US" sz="2400" b="1" dirty="0"/>
              <a:t>Examples:</a:t>
            </a:r>
            <a:endParaRPr lang="en-US" sz="2400" dirty="0"/>
          </a:p>
          <a:p>
            <a:pPr>
              <a:buFont typeface="Arial" panose="020B0604020202020204" pitchFamily="34" charset="0"/>
              <a:buChar char="•"/>
            </a:pPr>
            <a:r>
              <a:rPr lang="en-US" sz="2400" b="1" dirty="0"/>
              <a:t>Heatwaves in Europe (2022):</a:t>
            </a:r>
            <a:r>
              <a:rPr lang="en-US" sz="2400" dirty="0"/>
              <a:t> Record-breaking temperatures caused wildfires and heat-related deaths.</a:t>
            </a:r>
          </a:p>
          <a:p>
            <a:pPr>
              <a:buFont typeface="Arial" panose="020B0604020202020204" pitchFamily="34" charset="0"/>
              <a:buChar char="•"/>
            </a:pPr>
            <a:r>
              <a:rPr lang="en-US" sz="2400" b="1" dirty="0"/>
              <a:t>Rising Sea Levels:</a:t>
            </a:r>
            <a:r>
              <a:rPr lang="en-US" sz="2400" dirty="0"/>
              <a:t> Low-lying countries like </a:t>
            </a:r>
            <a:r>
              <a:rPr lang="en-US" sz="2400" b="1" dirty="0"/>
              <a:t>Maldives</a:t>
            </a:r>
            <a:r>
              <a:rPr lang="en-US" sz="2400" dirty="0"/>
              <a:t> and </a:t>
            </a:r>
            <a:r>
              <a:rPr lang="en-US" sz="2400" b="1" dirty="0"/>
              <a:t>Bangladesh</a:t>
            </a:r>
            <a:r>
              <a:rPr lang="en-US" sz="2400" dirty="0"/>
              <a:t> face the threat of being submerged.</a:t>
            </a:r>
          </a:p>
          <a:p>
            <a:pPr>
              <a:buFont typeface="Arial" panose="020B0604020202020204" pitchFamily="34" charset="0"/>
              <a:buChar char="•"/>
            </a:pPr>
            <a:r>
              <a:rPr lang="en-US" sz="2400" b="1" dirty="0"/>
              <a:t>Glacier Melting in the Himalayas</a:t>
            </a:r>
            <a:r>
              <a:rPr lang="en-US" sz="2400" dirty="0"/>
              <a:t>: Poses risks to water availability for millions in South Asia.</a:t>
            </a:r>
          </a:p>
          <a:p>
            <a:r>
              <a:rPr lang="en-US" sz="2400" b="1" dirty="0"/>
              <a:t>Impact:</a:t>
            </a:r>
            <a:endParaRPr lang="en-US" sz="2400" dirty="0"/>
          </a:p>
          <a:p>
            <a:pPr>
              <a:buFont typeface="Arial" panose="020B0604020202020204" pitchFamily="34" charset="0"/>
              <a:buChar char="•"/>
            </a:pPr>
            <a:r>
              <a:rPr lang="en-US" sz="2000" dirty="0"/>
              <a:t>Increases the frequency of natural disasters like hurricanes and floods.</a:t>
            </a:r>
          </a:p>
          <a:p>
            <a:pPr>
              <a:buFont typeface="Arial" panose="020B0604020202020204" pitchFamily="34" charset="0"/>
              <a:buChar char="•"/>
            </a:pPr>
            <a:r>
              <a:rPr lang="en-US" sz="2000" dirty="0"/>
              <a:t>Affects biodiversity and disrupts ecosystems.</a:t>
            </a:r>
          </a:p>
          <a:p>
            <a:pPr>
              <a:buFont typeface="Arial" panose="020B0604020202020204" pitchFamily="34" charset="0"/>
              <a:buChar char="•"/>
            </a:pPr>
            <a:r>
              <a:rPr lang="en-US" sz="2000" dirty="0"/>
              <a:t>Impacts human health with heat-related illnesses and vector-borne diseases.</a:t>
            </a:r>
          </a:p>
        </p:txBody>
      </p:sp>
    </p:spTree>
    <p:extLst>
      <p:ext uri="{BB962C8B-B14F-4D97-AF65-F5344CB8AC3E}">
        <p14:creationId xmlns:p14="http://schemas.microsoft.com/office/powerpoint/2010/main" val="235410335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446055C-1F4E-4349-AB9E-128F6CFF644C}"/>
              </a:ext>
            </a:extLst>
          </p:cNvPr>
          <p:cNvSpPr txBox="1"/>
          <p:nvPr/>
        </p:nvSpPr>
        <p:spPr>
          <a:xfrm>
            <a:off x="152400" y="58847"/>
            <a:ext cx="8686800" cy="6740307"/>
          </a:xfrm>
          <a:prstGeom prst="rect">
            <a:avLst/>
          </a:prstGeom>
          <a:noFill/>
        </p:spPr>
        <p:txBody>
          <a:bodyPr wrap="square">
            <a:spAutoFit/>
          </a:bodyPr>
          <a:lstStyle/>
          <a:p>
            <a:r>
              <a:rPr lang="en-US" sz="2400" b="1" dirty="0"/>
              <a:t>3. Agriculture</a:t>
            </a:r>
          </a:p>
          <a:p>
            <a:r>
              <a:rPr lang="en-US" sz="2400" b="1" dirty="0"/>
              <a:t>Explanation:</a:t>
            </a:r>
            <a:br>
              <a:rPr lang="en-US" sz="2400" dirty="0"/>
            </a:br>
            <a:r>
              <a:rPr lang="en-US" sz="2400" dirty="0"/>
              <a:t>Agriculture is both a cause and a victim of environmental issues. Unsustainable agricultural practices deplete resources, contribute to deforestation, and accelerate global warming. On the other hand, climate change impacts crop yields, threatens food security, and alters growing seasons.</a:t>
            </a:r>
          </a:p>
          <a:p>
            <a:r>
              <a:rPr lang="en-US" sz="2400" b="1" dirty="0"/>
              <a:t>Examples:</a:t>
            </a:r>
            <a:endParaRPr lang="en-US" sz="2400" dirty="0"/>
          </a:p>
          <a:p>
            <a:pPr>
              <a:buFont typeface="Arial" panose="020B0604020202020204" pitchFamily="34" charset="0"/>
              <a:buChar char="•"/>
            </a:pPr>
            <a:r>
              <a:rPr lang="en-US" sz="2400" b="1" dirty="0"/>
              <a:t>Droughts in Sub-Saharan Africa:</a:t>
            </a:r>
            <a:r>
              <a:rPr lang="en-US" sz="2400" dirty="0"/>
              <a:t> Reduce crop yields, leading to food crises.</a:t>
            </a:r>
          </a:p>
          <a:p>
            <a:pPr>
              <a:buFont typeface="Arial" panose="020B0604020202020204" pitchFamily="34" charset="0"/>
              <a:buChar char="•"/>
            </a:pPr>
            <a:r>
              <a:rPr lang="en-US" sz="2400" b="1" dirty="0"/>
              <a:t>Shifts in Crop Production:</a:t>
            </a:r>
            <a:r>
              <a:rPr lang="en-US" sz="2400" dirty="0"/>
              <a:t> Coffee and tea-growing regions are shrinking due to changing temperatures.</a:t>
            </a:r>
          </a:p>
          <a:p>
            <a:pPr>
              <a:buFont typeface="Arial" panose="020B0604020202020204" pitchFamily="34" charset="0"/>
              <a:buChar char="•"/>
            </a:pPr>
            <a:r>
              <a:rPr lang="en-US" sz="2400" b="1" dirty="0"/>
              <a:t>Deforestation for Agriculture:</a:t>
            </a:r>
            <a:r>
              <a:rPr lang="en-US" sz="2400" dirty="0"/>
              <a:t> The Amazon rainforest is being cleared for cattle ranching and soybean cultivation.</a:t>
            </a:r>
          </a:p>
          <a:p>
            <a:r>
              <a:rPr lang="en-US" sz="2400" b="1" dirty="0"/>
              <a:t>Impact:</a:t>
            </a:r>
            <a:endParaRPr lang="en-US" sz="2400" dirty="0"/>
          </a:p>
          <a:p>
            <a:pPr>
              <a:buFont typeface="Arial" panose="020B0604020202020204" pitchFamily="34" charset="0"/>
              <a:buChar char="•"/>
            </a:pPr>
            <a:r>
              <a:rPr lang="en-US" sz="2400" dirty="0"/>
              <a:t>Loss of biodiversity and degradation of arable land.</a:t>
            </a:r>
          </a:p>
          <a:p>
            <a:pPr>
              <a:buFont typeface="Arial" panose="020B0604020202020204" pitchFamily="34" charset="0"/>
              <a:buChar char="•"/>
            </a:pPr>
            <a:r>
              <a:rPr lang="en-US" sz="2400" dirty="0"/>
              <a:t>Increases greenhouse gas emissions from livestock and fertilizers.</a:t>
            </a:r>
          </a:p>
          <a:p>
            <a:pPr>
              <a:buFont typeface="Arial" panose="020B0604020202020204" pitchFamily="34" charset="0"/>
              <a:buChar char="•"/>
            </a:pPr>
            <a:r>
              <a:rPr lang="en-US" sz="2400" dirty="0"/>
              <a:t>Food shortages and higher prices.</a:t>
            </a:r>
          </a:p>
        </p:txBody>
      </p:sp>
    </p:spTree>
    <p:extLst>
      <p:ext uri="{BB962C8B-B14F-4D97-AF65-F5344CB8AC3E}">
        <p14:creationId xmlns:p14="http://schemas.microsoft.com/office/powerpoint/2010/main" val="355787263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6276784-489B-4CB0-93FD-254E6DE430E4}"/>
              </a:ext>
            </a:extLst>
          </p:cNvPr>
          <p:cNvSpPr txBox="1"/>
          <p:nvPr/>
        </p:nvSpPr>
        <p:spPr>
          <a:xfrm>
            <a:off x="381000" y="58847"/>
            <a:ext cx="8229600" cy="6740307"/>
          </a:xfrm>
          <a:prstGeom prst="rect">
            <a:avLst/>
          </a:prstGeom>
          <a:noFill/>
        </p:spPr>
        <p:txBody>
          <a:bodyPr wrap="square">
            <a:spAutoFit/>
          </a:bodyPr>
          <a:lstStyle/>
          <a:p>
            <a:r>
              <a:rPr lang="en-US" sz="2400" b="1" dirty="0"/>
              <a:t>4. Polar Melting</a:t>
            </a:r>
          </a:p>
          <a:p>
            <a:r>
              <a:rPr lang="en-US" sz="2400" b="1" dirty="0"/>
              <a:t>Explanation:</a:t>
            </a:r>
            <a:br>
              <a:rPr lang="en-US" sz="2400" dirty="0"/>
            </a:br>
            <a:r>
              <a:rPr lang="en-US" sz="2400" dirty="0"/>
              <a:t>Polar melting refers to the rapid loss of ice in polar regions, mainly in the Arctic and Antarctic. This is a direct result of global warming and contributes to rising sea levels and loss of habitat for polar species. It also affects global weather patterns.</a:t>
            </a:r>
          </a:p>
          <a:p>
            <a:r>
              <a:rPr lang="en-US" sz="2400" b="1" dirty="0"/>
              <a:t>Examples:</a:t>
            </a:r>
            <a:endParaRPr lang="en-US" sz="2400" dirty="0"/>
          </a:p>
          <a:p>
            <a:pPr>
              <a:buFont typeface="Arial" panose="020B0604020202020204" pitchFamily="34" charset="0"/>
              <a:buChar char="•"/>
            </a:pPr>
            <a:r>
              <a:rPr lang="en-US" sz="2400" b="1" dirty="0"/>
              <a:t>Arctic Ice Melt:</a:t>
            </a:r>
            <a:r>
              <a:rPr lang="en-US" sz="2400" dirty="0"/>
              <a:t> The Arctic has lost over 75% of its summer sea ice volume since the 1970s.</a:t>
            </a:r>
          </a:p>
          <a:p>
            <a:pPr>
              <a:buFont typeface="Arial" panose="020B0604020202020204" pitchFamily="34" charset="0"/>
              <a:buChar char="•"/>
            </a:pPr>
            <a:r>
              <a:rPr lang="en-US" sz="2400" b="1" dirty="0"/>
              <a:t>Antarctic Ice Sheets:</a:t>
            </a:r>
            <a:r>
              <a:rPr lang="en-US" sz="2400" dirty="0"/>
              <a:t> Rapid thinning and melting of the West Antarctic Ice Sheet contribute significantly to global sea-level rise.</a:t>
            </a:r>
          </a:p>
          <a:p>
            <a:pPr>
              <a:buFont typeface="Arial" panose="020B0604020202020204" pitchFamily="34" charset="0"/>
              <a:buChar char="•"/>
            </a:pPr>
            <a:r>
              <a:rPr lang="en-US" sz="2400" b="1" dirty="0"/>
              <a:t>Greenland Ice Melt:</a:t>
            </a:r>
            <a:r>
              <a:rPr lang="en-US" sz="2400" dirty="0"/>
              <a:t> If the Greenland ice sheet melts completely, global sea levels could rise by up to 7 meters.</a:t>
            </a:r>
          </a:p>
          <a:p>
            <a:r>
              <a:rPr lang="en-US" sz="2400" b="1" dirty="0"/>
              <a:t>Impact:</a:t>
            </a:r>
            <a:endParaRPr lang="en-US" sz="2400" dirty="0"/>
          </a:p>
          <a:p>
            <a:pPr>
              <a:buFont typeface="Arial" panose="020B0604020202020204" pitchFamily="34" charset="0"/>
              <a:buChar char="•"/>
            </a:pPr>
            <a:r>
              <a:rPr lang="en-US" sz="2400" dirty="0"/>
              <a:t>Coastal cities like </a:t>
            </a:r>
            <a:r>
              <a:rPr lang="en-US" sz="2400" b="1" dirty="0"/>
              <a:t>New York</a:t>
            </a:r>
            <a:r>
              <a:rPr lang="en-US" sz="2400" dirty="0"/>
              <a:t> and </a:t>
            </a:r>
            <a:r>
              <a:rPr lang="en-US" sz="2400" b="1" dirty="0"/>
              <a:t>Mumbai</a:t>
            </a:r>
            <a:r>
              <a:rPr lang="en-US" sz="2400" dirty="0"/>
              <a:t> are at risk of flooding.</a:t>
            </a:r>
          </a:p>
          <a:p>
            <a:pPr>
              <a:buFont typeface="Arial" panose="020B0604020202020204" pitchFamily="34" charset="0"/>
              <a:buChar char="•"/>
            </a:pPr>
            <a:r>
              <a:rPr lang="en-US" sz="2400" dirty="0"/>
              <a:t>Loss of habitat for species like polar bears, seals, and walruses.</a:t>
            </a:r>
          </a:p>
          <a:p>
            <a:pPr>
              <a:buFont typeface="Arial" panose="020B0604020202020204" pitchFamily="34" charset="0"/>
              <a:buChar char="•"/>
            </a:pPr>
            <a:r>
              <a:rPr lang="en-US" sz="2400" dirty="0"/>
              <a:t>Disruption of ocean currents and weather systems.</a:t>
            </a:r>
          </a:p>
        </p:txBody>
      </p:sp>
    </p:spTree>
    <p:extLst>
      <p:ext uri="{BB962C8B-B14F-4D97-AF65-F5344CB8AC3E}">
        <p14:creationId xmlns:p14="http://schemas.microsoft.com/office/powerpoint/2010/main" val="80070310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9AB99B0-AA16-42AB-8018-FA824801488C}"/>
              </a:ext>
            </a:extLst>
          </p:cNvPr>
          <p:cNvSpPr txBox="1"/>
          <p:nvPr/>
        </p:nvSpPr>
        <p:spPr>
          <a:xfrm>
            <a:off x="304800" y="58847"/>
            <a:ext cx="8382000" cy="6370975"/>
          </a:xfrm>
          <a:prstGeom prst="rect">
            <a:avLst/>
          </a:prstGeom>
          <a:noFill/>
        </p:spPr>
        <p:txBody>
          <a:bodyPr wrap="square">
            <a:spAutoFit/>
          </a:bodyPr>
          <a:lstStyle/>
          <a:p>
            <a:r>
              <a:rPr lang="en-US" sz="2400" b="1" dirty="0"/>
              <a:t>5. Ocean Acidification</a:t>
            </a:r>
          </a:p>
          <a:p>
            <a:r>
              <a:rPr lang="en-US" sz="2400" b="1" dirty="0"/>
              <a:t>Explanation:</a:t>
            </a:r>
            <a:br>
              <a:rPr lang="en-US" sz="2400" dirty="0"/>
            </a:br>
            <a:r>
              <a:rPr lang="en-US" sz="2400" dirty="0"/>
              <a:t>Ocean acidification is caused by increased CO₂ absorption by oceans, leading to a decrease in pH levels. This affects marine life, especially organisms that rely on calcium carbonate to form shells and skeletons (e.g., corals and shellfish).</a:t>
            </a:r>
          </a:p>
          <a:p>
            <a:r>
              <a:rPr lang="en-US" sz="2400" b="1" dirty="0"/>
              <a:t>Examples:</a:t>
            </a:r>
            <a:endParaRPr lang="en-US" sz="2400" dirty="0"/>
          </a:p>
          <a:p>
            <a:pPr>
              <a:buFont typeface="Arial" panose="020B0604020202020204" pitchFamily="34" charset="0"/>
              <a:buChar char="•"/>
            </a:pPr>
            <a:r>
              <a:rPr lang="en-US" sz="2400" b="1" dirty="0"/>
              <a:t>Coral Bleaching:</a:t>
            </a:r>
            <a:r>
              <a:rPr lang="en-US" sz="2400" dirty="0"/>
              <a:t> The Great Barrier Reef in Australia has suffered extensive bleaching events due to acidification and warming seas.</a:t>
            </a:r>
          </a:p>
          <a:p>
            <a:pPr>
              <a:buFont typeface="Arial" panose="020B0604020202020204" pitchFamily="34" charset="0"/>
              <a:buChar char="•"/>
            </a:pPr>
            <a:r>
              <a:rPr lang="en-US" sz="2400" b="1" dirty="0"/>
              <a:t>Pacific Northwest (USA):</a:t>
            </a:r>
            <a:r>
              <a:rPr lang="en-US" sz="2400" dirty="0"/>
              <a:t> Acidification affects oyster farms, causing significant economic losses.</a:t>
            </a:r>
          </a:p>
          <a:p>
            <a:pPr>
              <a:buFont typeface="Arial" panose="020B0604020202020204" pitchFamily="34" charset="0"/>
              <a:buChar char="•"/>
            </a:pPr>
            <a:r>
              <a:rPr lang="en-US" sz="2400" b="1" dirty="0"/>
              <a:t>Decline in Marine Biodiversity:</a:t>
            </a:r>
            <a:r>
              <a:rPr lang="en-US" sz="2400" dirty="0"/>
              <a:t> Acidification affects the survival of fish larvae and disrupts food chains.</a:t>
            </a:r>
          </a:p>
          <a:p>
            <a:r>
              <a:rPr lang="en-US" sz="2400" b="1" dirty="0"/>
              <a:t>Impact:</a:t>
            </a:r>
            <a:endParaRPr lang="en-US" sz="2400" dirty="0"/>
          </a:p>
          <a:p>
            <a:pPr>
              <a:buFont typeface="Arial" panose="020B0604020202020204" pitchFamily="34" charset="0"/>
              <a:buChar char="•"/>
            </a:pPr>
            <a:r>
              <a:rPr lang="en-US" sz="2400" dirty="0"/>
              <a:t>Reduces biodiversity in marine ecosystems.</a:t>
            </a:r>
          </a:p>
          <a:p>
            <a:pPr>
              <a:buFont typeface="Arial" panose="020B0604020202020204" pitchFamily="34" charset="0"/>
              <a:buChar char="•"/>
            </a:pPr>
            <a:r>
              <a:rPr lang="en-US" sz="2400" dirty="0"/>
              <a:t>Affects fisheries and aquaculture, threatening food security.</a:t>
            </a:r>
          </a:p>
          <a:p>
            <a:pPr>
              <a:buFont typeface="Arial" panose="020B0604020202020204" pitchFamily="34" charset="0"/>
              <a:buChar char="•"/>
            </a:pPr>
            <a:r>
              <a:rPr lang="en-US" sz="2400" dirty="0"/>
              <a:t>Disrupts livelihoods dependent on marine resources.</a:t>
            </a:r>
          </a:p>
        </p:txBody>
      </p:sp>
    </p:spTree>
    <p:extLst>
      <p:ext uri="{BB962C8B-B14F-4D97-AF65-F5344CB8AC3E}">
        <p14:creationId xmlns:p14="http://schemas.microsoft.com/office/powerpoint/2010/main" val="18950393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074E93-1184-487A-8678-C6481093B193}"/>
              </a:ext>
            </a:extLst>
          </p:cNvPr>
          <p:cNvSpPr txBox="1"/>
          <p:nvPr/>
        </p:nvSpPr>
        <p:spPr>
          <a:xfrm>
            <a:off x="381000" y="152400"/>
            <a:ext cx="8382000" cy="6370975"/>
          </a:xfrm>
          <a:prstGeom prst="rect">
            <a:avLst/>
          </a:prstGeom>
          <a:noFill/>
        </p:spPr>
        <p:txBody>
          <a:bodyPr wrap="square">
            <a:spAutoFit/>
          </a:bodyPr>
          <a:lstStyle/>
          <a:p>
            <a:r>
              <a:rPr lang="en-US" sz="2400" b="1" dirty="0"/>
              <a:t>6. Carbon Dioxide (CO₂) Emissions</a:t>
            </a:r>
          </a:p>
          <a:p>
            <a:r>
              <a:rPr lang="en-US" sz="2400" b="1" dirty="0"/>
              <a:t>Explanation:</a:t>
            </a:r>
            <a:br>
              <a:rPr lang="en-US" sz="2400" dirty="0"/>
            </a:br>
            <a:r>
              <a:rPr lang="en-US" sz="2400" dirty="0"/>
              <a:t>Carbon dioxide is the primary greenhouse gas responsible for global warming. Human activities, such as burning fossil fuels, deforestation, and industrial processes, release large amounts of CO₂ into the atmosphere.</a:t>
            </a:r>
          </a:p>
          <a:p>
            <a:r>
              <a:rPr lang="en-US" sz="2400" b="1" dirty="0"/>
              <a:t>Examples:</a:t>
            </a:r>
            <a:endParaRPr lang="en-US" sz="2400" dirty="0"/>
          </a:p>
          <a:p>
            <a:pPr>
              <a:buFont typeface="Arial" panose="020B0604020202020204" pitchFamily="34" charset="0"/>
              <a:buChar char="•"/>
            </a:pPr>
            <a:r>
              <a:rPr lang="en-US" sz="2400" b="1" dirty="0"/>
              <a:t>Industrial Emissions:</a:t>
            </a:r>
            <a:r>
              <a:rPr lang="en-US" sz="2400" dirty="0"/>
              <a:t> Power plants and factories contribute significantly to CO₂ levels.</a:t>
            </a:r>
          </a:p>
          <a:p>
            <a:pPr>
              <a:buFont typeface="Arial" panose="020B0604020202020204" pitchFamily="34" charset="0"/>
              <a:buChar char="•"/>
            </a:pPr>
            <a:r>
              <a:rPr lang="en-US" sz="2400" b="1" dirty="0"/>
              <a:t>Transportation:</a:t>
            </a:r>
            <a:r>
              <a:rPr lang="en-US" sz="2400" dirty="0"/>
              <a:t> Vehicles burning fossil fuels are a major source of emissions.</a:t>
            </a:r>
          </a:p>
          <a:p>
            <a:pPr>
              <a:buFont typeface="Arial" panose="020B0604020202020204" pitchFamily="34" charset="0"/>
              <a:buChar char="•"/>
            </a:pPr>
            <a:r>
              <a:rPr lang="en-US" sz="2400" b="1" dirty="0"/>
              <a:t>Deforestation in the Amazon:</a:t>
            </a:r>
            <a:r>
              <a:rPr lang="en-US" sz="2400" dirty="0"/>
              <a:t> Reduces the Earth's capacity to absorb CO₂, exacerbating global warming.</a:t>
            </a:r>
          </a:p>
          <a:p>
            <a:r>
              <a:rPr lang="en-US" sz="2400" b="1" dirty="0"/>
              <a:t>Impact:</a:t>
            </a:r>
            <a:endParaRPr lang="en-US" sz="2400" dirty="0"/>
          </a:p>
          <a:p>
            <a:pPr>
              <a:buFont typeface="Arial" panose="020B0604020202020204" pitchFamily="34" charset="0"/>
              <a:buChar char="•"/>
            </a:pPr>
            <a:r>
              <a:rPr lang="en-US" sz="2400" dirty="0"/>
              <a:t>Worsens climate change and its associated effects.</a:t>
            </a:r>
          </a:p>
          <a:p>
            <a:pPr>
              <a:buFont typeface="Arial" panose="020B0604020202020204" pitchFamily="34" charset="0"/>
              <a:buChar char="•"/>
            </a:pPr>
            <a:r>
              <a:rPr lang="en-US" sz="2400" dirty="0"/>
              <a:t>Reduces air quality and impacts public health.</a:t>
            </a:r>
          </a:p>
          <a:p>
            <a:pPr>
              <a:buFont typeface="Arial" panose="020B0604020202020204" pitchFamily="34" charset="0"/>
              <a:buChar char="•"/>
            </a:pPr>
            <a:r>
              <a:rPr lang="en-US" sz="2400" dirty="0"/>
              <a:t>Increases the frequency and severity of natural disasters.</a:t>
            </a:r>
          </a:p>
        </p:txBody>
      </p:sp>
    </p:spTree>
    <p:extLst>
      <p:ext uri="{BB962C8B-B14F-4D97-AF65-F5344CB8AC3E}">
        <p14:creationId xmlns:p14="http://schemas.microsoft.com/office/powerpoint/2010/main" val="353159965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4E958C7-9ADA-45DB-B6D5-332D34CC7047}"/>
              </a:ext>
            </a:extLst>
          </p:cNvPr>
          <p:cNvPicPr>
            <a:picLocks noGrp="1" noChangeAspect="1"/>
          </p:cNvPicPr>
          <p:nvPr>
            <p:ph idx="1"/>
          </p:nvPr>
        </p:nvPicPr>
        <p:blipFill>
          <a:blip r:embed="rId2"/>
          <a:stretch>
            <a:fillRect/>
          </a:stretch>
        </p:blipFill>
        <p:spPr>
          <a:xfrm>
            <a:off x="457200" y="647700"/>
            <a:ext cx="8229600" cy="5562600"/>
          </a:xfrm>
        </p:spPr>
      </p:pic>
    </p:spTree>
    <p:extLst>
      <p:ext uri="{BB962C8B-B14F-4D97-AF65-F5344CB8AC3E}">
        <p14:creationId xmlns:p14="http://schemas.microsoft.com/office/powerpoint/2010/main" val="373221362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B3C4637-9567-4D84-A162-8C08E6F6C150}"/>
              </a:ext>
            </a:extLst>
          </p:cNvPr>
          <p:cNvPicPr>
            <a:picLocks noGrp="1" noChangeAspect="1"/>
          </p:cNvPicPr>
          <p:nvPr>
            <p:ph idx="1"/>
          </p:nvPr>
        </p:nvPicPr>
        <p:blipFill>
          <a:blip r:embed="rId2"/>
          <a:stretch>
            <a:fillRect/>
          </a:stretch>
        </p:blipFill>
        <p:spPr>
          <a:xfrm>
            <a:off x="457200" y="838200"/>
            <a:ext cx="8229600" cy="5486400"/>
          </a:xfrm>
        </p:spPr>
      </p:pic>
    </p:spTree>
    <p:extLst>
      <p:ext uri="{BB962C8B-B14F-4D97-AF65-F5344CB8AC3E}">
        <p14:creationId xmlns:p14="http://schemas.microsoft.com/office/powerpoint/2010/main" val="200697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627769"/>
            <a:ext cx="8382000" cy="1182231"/>
          </a:xfrm>
        </p:spPr>
        <p:txBody>
          <a:bodyPr>
            <a:noAutofit/>
          </a:bodyPr>
          <a:lstStyle/>
          <a:p>
            <a:pPr marL="457200" indent="-457200" algn="l">
              <a:buFont typeface="Wingdings" pitchFamily="2" charset="2"/>
              <a:buChar char="v"/>
            </a:pPr>
            <a:r>
              <a:rPr lang="en-US" sz="2800" b="1" dirty="0">
                <a:solidFill>
                  <a:srgbClr val="C00000"/>
                </a:solidFill>
              </a:rPr>
              <a:t>Types of pollutions: Air pollution, Water Pollution, Noise pollution, Land pollution </a:t>
            </a:r>
          </a:p>
        </p:txBody>
      </p:sp>
      <p:sp>
        <p:nvSpPr>
          <p:cNvPr id="4" name="TextBox 3">
            <a:extLst>
              <a:ext uri="{FF2B5EF4-FFF2-40B4-BE49-F238E27FC236}">
                <a16:creationId xmlns:a16="http://schemas.microsoft.com/office/drawing/2014/main" id="{E9578B99-383E-4FEF-ADE3-A0FA59E161A1}"/>
              </a:ext>
            </a:extLst>
          </p:cNvPr>
          <p:cNvSpPr txBox="1"/>
          <p:nvPr/>
        </p:nvSpPr>
        <p:spPr>
          <a:xfrm>
            <a:off x="762000" y="381000"/>
            <a:ext cx="8001000" cy="2246769"/>
          </a:xfrm>
          <a:prstGeom prst="rect">
            <a:avLst/>
          </a:prstGeom>
          <a:noFill/>
        </p:spPr>
        <p:txBody>
          <a:bodyPr wrap="square">
            <a:spAutoFit/>
          </a:bodyPr>
          <a:lstStyle/>
          <a:p>
            <a:pPr marL="457200" indent="-457200">
              <a:buFont typeface="Wingdings" pitchFamily="2" charset="2"/>
              <a:buChar char="v"/>
            </a:pPr>
            <a:r>
              <a:rPr lang="en-US" sz="2800" b="1" dirty="0">
                <a:solidFill>
                  <a:srgbClr val="0000FF"/>
                </a:solidFill>
              </a:rPr>
              <a:t>Pollution: </a:t>
            </a:r>
            <a:r>
              <a:rPr lang="en-US" sz="2800" b="1" dirty="0"/>
              <a:t>It is deliberate or accidental contamination environment. Any manmade activity contributes to pollution with rapid urbanization &amp; industrialization. There has been tremendous burden on natural resources.</a:t>
            </a:r>
            <a:endParaRPr lang="en-IN" sz="2800" dirty="0"/>
          </a:p>
        </p:txBody>
      </p:sp>
      <p:sp>
        <p:nvSpPr>
          <p:cNvPr id="5" name="TextBox 4">
            <a:extLst>
              <a:ext uri="{FF2B5EF4-FFF2-40B4-BE49-F238E27FC236}">
                <a16:creationId xmlns:a16="http://schemas.microsoft.com/office/drawing/2014/main" id="{090F25B5-E4CF-4929-A0B9-5A31F27521BE}"/>
              </a:ext>
            </a:extLst>
          </p:cNvPr>
          <p:cNvSpPr txBox="1"/>
          <p:nvPr/>
        </p:nvSpPr>
        <p:spPr>
          <a:xfrm>
            <a:off x="659704" y="3810000"/>
            <a:ext cx="8103296" cy="2677656"/>
          </a:xfrm>
          <a:prstGeom prst="rect">
            <a:avLst/>
          </a:prstGeom>
          <a:noFill/>
        </p:spPr>
        <p:txBody>
          <a:bodyPr wrap="square">
            <a:spAutoFit/>
          </a:bodyPr>
          <a:lstStyle/>
          <a:p>
            <a:r>
              <a:rPr lang="en-US" sz="2800" b="1" dirty="0">
                <a:solidFill>
                  <a:srgbClr val="00B050"/>
                </a:solidFill>
                <a:sym typeface="Wingdings" pitchFamily="2" charset="2"/>
              </a:rPr>
              <a:t></a:t>
            </a:r>
            <a:r>
              <a:rPr lang="en-US" sz="2800" b="1" dirty="0">
                <a:solidFill>
                  <a:srgbClr val="00B050"/>
                </a:solidFill>
              </a:rPr>
              <a:t>Every human kind must be aware about the pollution &amp; types of pollutions. </a:t>
            </a:r>
          </a:p>
          <a:p>
            <a:r>
              <a:rPr lang="en-US" sz="2800" b="1" dirty="0">
                <a:solidFill>
                  <a:srgbClr val="00B050"/>
                </a:solidFill>
              </a:rPr>
              <a:t> </a:t>
            </a:r>
            <a:r>
              <a:rPr lang="en-US" sz="2800" b="1" dirty="0">
                <a:solidFill>
                  <a:srgbClr val="AC0498"/>
                </a:solidFill>
                <a:sym typeface="Wingdings" pitchFamily="2" charset="2"/>
              </a:rPr>
              <a:t></a:t>
            </a:r>
            <a:r>
              <a:rPr lang="en-US" sz="2800" b="1" dirty="0">
                <a:solidFill>
                  <a:srgbClr val="AC0498"/>
                </a:solidFill>
              </a:rPr>
              <a:t>All the engineers are directly or indirectly have the greater concern about environment and its types. Engineers are the best dealer of the ways &amp; means to overcome them.</a:t>
            </a:r>
            <a:endParaRPr lang="en-IN" sz="2800" dirty="0">
              <a:solidFill>
                <a:srgbClr val="AC0498"/>
              </a:solidFill>
            </a:endParaRPr>
          </a:p>
        </p:txBody>
      </p:sp>
    </p:spTree>
    <p:extLst>
      <p:ext uri="{BB962C8B-B14F-4D97-AF65-F5344CB8AC3E}">
        <p14:creationId xmlns:p14="http://schemas.microsoft.com/office/powerpoint/2010/main" val="127219639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D02494-A25C-4079-9B71-921751ADF3F3}"/>
              </a:ext>
            </a:extLst>
          </p:cNvPr>
          <p:cNvSpPr>
            <a:spLocks noGrp="1"/>
          </p:cNvSpPr>
          <p:nvPr>
            <p:ph type="title"/>
          </p:nvPr>
        </p:nvSpPr>
        <p:spPr/>
        <p:txBody>
          <a:bodyPr>
            <a:normAutofit fontScale="90000"/>
          </a:bodyPr>
          <a:lstStyle/>
          <a:p>
            <a:br>
              <a:rPr lang="en-US" dirty="0"/>
            </a:br>
            <a:r>
              <a:rPr lang="en-US" dirty="0"/>
              <a:t>Main Environmental Issues with Examples</a:t>
            </a:r>
            <a:br>
              <a:rPr lang="en-US" dirty="0"/>
            </a:br>
            <a:endParaRPr lang="en-US" dirty="0"/>
          </a:p>
        </p:txBody>
      </p:sp>
      <p:sp>
        <p:nvSpPr>
          <p:cNvPr id="3" name="Content Placeholder 2">
            <a:extLst>
              <a:ext uri="{FF2B5EF4-FFF2-40B4-BE49-F238E27FC236}">
                <a16:creationId xmlns:a16="http://schemas.microsoft.com/office/drawing/2014/main" id="{2479EBA4-4E2E-4E4E-92CD-63CA9C08E0EA}"/>
              </a:ext>
            </a:extLst>
          </p:cNvPr>
          <p:cNvSpPr>
            <a:spLocks noGrp="1"/>
          </p:cNvSpPr>
          <p:nvPr>
            <p:ph idx="1"/>
          </p:nvPr>
        </p:nvSpPr>
        <p:spPr/>
        <p:txBody>
          <a:bodyPr>
            <a:normAutofit fontScale="92500" lnSpcReduction="10000"/>
          </a:bodyPr>
          <a:lstStyle/>
          <a:p>
            <a:r>
              <a:rPr lang="en-US" b="1" dirty="0"/>
              <a:t>1. Water Pollution</a:t>
            </a:r>
          </a:p>
          <a:p>
            <a:r>
              <a:rPr lang="en-US" b="1" dirty="0"/>
              <a:t>Cause:</a:t>
            </a:r>
            <a:r>
              <a:rPr lang="en-US" dirty="0"/>
              <a:t> Discharge of industrial waste, untreated sewage, and plastic into water bodies.</a:t>
            </a:r>
            <a:br>
              <a:rPr lang="en-US" dirty="0"/>
            </a:br>
            <a:r>
              <a:rPr lang="en-US" b="1" dirty="0"/>
              <a:t>Example:</a:t>
            </a:r>
            <a:endParaRPr lang="en-US" dirty="0"/>
          </a:p>
          <a:p>
            <a:pPr>
              <a:buFont typeface="Arial" panose="020B0604020202020204" pitchFamily="34" charset="0"/>
              <a:buChar char="•"/>
            </a:pPr>
            <a:r>
              <a:rPr lang="en-US" b="1" dirty="0"/>
              <a:t>Ganga River Pollution (India):</a:t>
            </a:r>
            <a:r>
              <a:rPr lang="en-US" dirty="0"/>
              <a:t> Untreated sewage and industrial effluents have made the Ganga one of the most polluted rivers.</a:t>
            </a:r>
          </a:p>
          <a:p>
            <a:pPr>
              <a:buFont typeface="Arial" panose="020B0604020202020204" pitchFamily="34" charset="0"/>
              <a:buChar char="•"/>
            </a:pPr>
            <a:r>
              <a:rPr lang="en-US" b="1" dirty="0"/>
              <a:t>Minamata Disease (Japan):</a:t>
            </a:r>
            <a:r>
              <a:rPr lang="en-US" dirty="0"/>
              <a:t> Caused by mercury poisoning from industrial waste dumped into Minamata Bay.</a:t>
            </a:r>
          </a:p>
          <a:p>
            <a:endParaRPr lang="en-US" dirty="0"/>
          </a:p>
        </p:txBody>
      </p:sp>
    </p:spTree>
    <p:extLst>
      <p:ext uri="{BB962C8B-B14F-4D97-AF65-F5344CB8AC3E}">
        <p14:creationId xmlns:p14="http://schemas.microsoft.com/office/powerpoint/2010/main" val="385835436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6F089BE-2C1A-45E2-9F6B-689D7E1919E5}"/>
              </a:ext>
            </a:extLst>
          </p:cNvPr>
          <p:cNvSpPr>
            <a:spLocks noGrp="1"/>
          </p:cNvSpPr>
          <p:nvPr>
            <p:ph idx="1"/>
          </p:nvPr>
        </p:nvSpPr>
        <p:spPr>
          <a:xfrm>
            <a:off x="457200" y="609600"/>
            <a:ext cx="8229600" cy="5516563"/>
          </a:xfrm>
        </p:spPr>
        <p:txBody>
          <a:bodyPr>
            <a:normAutofit/>
          </a:bodyPr>
          <a:lstStyle/>
          <a:p>
            <a:r>
              <a:rPr lang="en-US" b="1" dirty="0"/>
              <a:t>2. Air Pollution</a:t>
            </a:r>
          </a:p>
          <a:p>
            <a:r>
              <a:rPr lang="en-US" b="1" dirty="0"/>
              <a:t>Cause:</a:t>
            </a:r>
            <a:r>
              <a:rPr lang="en-US" dirty="0"/>
              <a:t> Emissions from vehicles, industries, and burning fossil fuels.</a:t>
            </a:r>
            <a:br>
              <a:rPr lang="en-US" dirty="0"/>
            </a:br>
            <a:r>
              <a:rPr lang="en-US" b="1" dirty="0"/>
              <a:t>Example:</a:t>
            </a:r>
            <a:endParaRPr lang="en-US" dirty="0"/>
          </a:p>
          <a:p>
            <a:pPr>
              <a:buFont typeface="Arial" panose="020B0604020202020204" pitchFamily="34" charset="0"/>
              <a:buChar char="•"/>
            </a:pPr>
            <a:r>
              <a:rPr lang="en-US" b="1" dirty="0"/>
              <a:t>Delhi Air Quality Crisis (India):</a:t>
            </a:r>
            <a:r>
              <a:rPr lang="en-US" dirty="0"/>
              <a:t> High levels of particulate matter (PM2.5 and PM10) during winter due to stubble burning and vehicular pollution.</a:t>
            </a:r>
          </a:p>
          <a:p>
            <a:pPr>
              <a:buFont typeface="Arial" panose="020B0604020202020204" pitchFamily="34" charset="0"/>
              <a:buChar char="•"/>
            </a:pPr>
            <a:r>
              <a:rPr lang="en-US" b="1" dirty="0"/>
              <a:t>London Smog (1952):</a:t>
            </a:r>
            <a:r>
              <a:rPr lang="en-US" dirty="0"/>
              <a:t> A deadly smog caused by coal burning killed thousands.</a:t>
            </a:r>
          </a:p>
          <a:p>
            <a:endParaRPr lang="en-US" dirty="0"/>
          </a:p>
        </p:txBody>
      </p:sp>
    </p:spTree>
    <p:extLst>
      <p:ext uri="{BB962C8B-B14F-4D97-AF65-F5344CB8AC3E}">
        <p14:creationId xmlns:p14="http://schemas.microsoft.com/office/powerpoint/2010/main" val="203741914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1307136-2B00-4B21-A6D5-116BD9C0DF6E}"/>
              </a:ext>
            </a:extLst>
          </p:cNvPr>
          <p:cNvSpPr>
            <a:spLocks noGrp="1"/>
          </p:cNvSpPr>
          <p:nvPr>
            <p:ph idx="1"/>
          </p:nvPr>
        </p:nvSpPr>
        <p:spPr>
          <a:xfrm>
            <a:off x="457200" y="381000"/>
            <a:ext cx="8229600" cy="5745163"/>
          </a:xfrm>
        </p:spPr>
        <p:txBody>
          <a:bodyPr>
            <a:normAutofit/>
          </a:bodyPr>
          <a:lstStyle/>
          <a:p>
            <a:r>
              <a:rPr lang="en-US" b="1" dirty="0"/>
              <a:t>3. Soil/Solid Waste Pollution</a:t>
            </a:r>
          </a:p>
          <a:p>
            <a:r>
              <a:rPr lang="en-US" b="1" dirty="0"/>
              <a:t>Cause:</a:t>
            </a:r>
            <a:r>
              <a:rPr lang="en-US" dirty="0"/>
              <a:t> Dumping of plastic, hazardous waste, and excessive use of pesticides.</a:t>
            </a:r>
            <a:br>
              <a:rPr lang="en-US" dirty="0"/>
            </a:br>
            <a:r>
              <a:rPr lang="en-US" b="1" dirty="0"/>
              <a:t>Example:</a:t>
            </a:r>
            <a:endParaRPr lang="en-US" dirty="0"/>
          </a:p>
          <a:p>
            <a:pPr>
              <a:buFont typeface="Arial" panose="020B0604020202020204" pitchFamily="34" charset="0"/>
              <a:buChar char="•"/>
            </a:pPr>
            <a:r>
              <a:rPr lang="en-US" b="1" dirty="0"/>
              <a:t>Landfill Sites (Mumbai, India):</a:t>
            </a:r>
            <a:r>
              <a:rPr lang="en-US" dirty="0"/>
              <a:t> Overflowing landfills like </a:t>
            </a:r>
            <a:r>
              <a:rPr lang="en-US" dirty="0" err="1"/>
              <a:t>Deonar</a:t>
            </a:r>
            <a:r>
              <a:rPr lang="en-US" dirty="0"/>
              <a:t> are causing soil and groundwater contamination.</a:t>
            </a:r>
          </a:p>
          <a:p>
            <a:pPr>
              <a:buFont typeface="Arial" panose="020B0604020202020204" pitchFamily="34" charset="0"/>
              <a:buChar char="•"/>
            </a:pPr>
            <a:r>
              <a:rPr lang="en-US" b="1" dirty="0"/>
              <a:t>Excessive Pesticide Use:</a:t>
            </a:r>
            <a:r>
              <a:rPr lang="en-US" dirty="0"/>
              <a:t> Leads to loss of soil fertility and contamination of food crops.</a:t>
            </a:r>
          </a:p>
          <a:p>
            <a:endParaRPr lang="en-US" dirty="0"/>
          </a:p>
        </p:txBody>
      </p:sp>
    </p:spTree>
    <p:extLst>
      <p:ext uri="{BB962C8B-B14F-4D97-AF65-F5344CB8AC3E}">
        <p14:creationId xmlns:p14="http://schemas.microsoft.com/office/powerpoint/2010/main" val="202330637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BBCACC8-58F9-4F26-AA84-E3EF7F62FA92}"/>
              </a:ext>
            </a:extLst>
          </p:cNvPr>
          <p:cNvSpPr>
            <a:spLocks noGrp="1"/>
          </p:cNvSpPr>
          <p:nvPr>
            <p:ph idx="1"/>
          </p:nvPr>
        </p:nvSpPr>
        <p:spPr>
          <a:xfrm>
            <a:off x="457200" y="228600"/>
            <a:ext cx="8229600" cy="5897563"/>
          </a:xfrm>
        </p:spPr>
        <p:txBody>
          <a:bodyPr>
            <a:normAutofit/>
          </a:bodyPr>
          <a:lstStyle/>
          <a:p>
            <a:r>
              <a:rPr lang="en-US" b="1" dirty="0"/>
              <a:t>4. Deforestation</a:t>
            </a:r>
          </a:p>
          <a:p>
            <a:r>
              <a:rPr lang="en-US" b="1" dirty="0"/>
              <a:t>Cause:</a:t>
            </a:r>
            <a:r>
              <a:rPr lang="en-US" dirty="0"/>
              <a:t> Clearing forests for agriculture, urbanization, and logging.</a:t>
            </a:r>
            <a:br>
              <a:rPr lang="en-US" dirty="0"/>
            </a:br>
            <a:r>
              <a:rPr lang="en-US" b="1" dirty="0"/>
              <a:t>Example:</a:t>
            </a:r>
            <a:endParaRPr lang="en-US" dirty="0"/>
          </a:p>
          <a:p>
            <a:pPr>
              <a:buFont typeface="Arial" panose="020B0604020202020204" pitchFamily="34" charset="0"/>
              <a:buChar char="•"/>
            </a:pPr>
            <a:r>
              <a:rPr lang="en-US" b="1" dirty="0"/>
              <a:t>Amazon Rainforest Deforestation:</a:t>
            </a:r>
            <a:r>
              <a:rPr lang="en-US" dirty="0"/>
              <a:t> Massive deforestation for cattle ranching and soybean production.</a:t>
            </a:r>
          </a:p>
          <a:p>
            <a:pPr>
              <a:buFont typeface="Arial" panose="020B0604020202020204" pitchFamily="34" charset="0"/>
              <a:buChar char="•"/>
            </a:pPr>
            <a:r>
              <a:rPr lang="en-US" b="1" dirty="0"/>
              <a:t>Western Ghats (India):</a:t>
            </a:r>
            <a:r>
              <a:rPr lang="en-US" dirty="0"/>
              <a:t> Forests are cleared for mining and plantations, affecting biodiversity.</a:t>
            </a:r>
          </a:p>
          <a:p>
            <a:endParaRPr lang="en-US" dirty="0"/>
          </a:p>
        </p:txBody>
      </p:sp>
    </p:spTree>
    <p:extLst>
      <p:ext uri="{BB962C8B-B14F-4D97-AF65-F5344CB8AC3E}">
        <p14:creationId xmlns:p14="http://schemas.microsoft.com/office/powerpoint/2010/main" val="59320496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73510BE-B722-4289-B0F4-529AC36D48F5}"/>
              </a:ext>
            </a:extLst>
          </p:cNvPr>
          <p:cNvSpPr>
            <a:spLocks noGrp="1"/>
          </p:cNvSpPr>
          <p:nvPr>
            <p:ph idx="1"/>
          </p:nvPr>
        </p:nvSpPr>
        <p:spPr>
          <a:xfrm>
            <a:off x="457200" y="533400"/>
            <a:ext cx="8229600" cy="5592763"/>
          </a:xfrm>
        </p:spPr>
        <p:txBody>
          <a:bodyPr>
            <a:normAutofit/>
          </a:bodyPr>
          <a:lstStyle/>
          <a:p>
            <a:r>
              <a:rPr lang="en-US" b="1" dirty="0"/>
              <a:t>5. Medical Waste</a:t>
            </a:r>
          </a:p>
          <a:p>
            <a:r>
              <a:rPr lang="en-US" b="1" dirty="0"/>
              <a:t>Cause:</a:t>
            </a:r>
            <a:r>
              <a:rPr lang="en-US" dirty="0"/>
              <a:t> Improper disposal of hospital waste like syringes, masks, and biohazard materials.</a:t>
            </a:r>
            <a:br>
              <a:rPr lang="en-US" dirty="0"/>
            </a:br>
            <a:r>
              <a:rPr lang="en-US" b="1" dirty="0"/>
              <a:t>Example:</a:t>
            </a:r>
            <a:endParaRPr lang="en-US" dirty="0"/>
          </a:p>
          <a:p>
            <a:pPr>
              <a:buFont typeface="Arial" panose="020B0604020202020204" pitchFamily="34" charset="0"/>
              <a:buChar char="•"/>
            </a:pPr>
            <a:r>
              <a:rPr lang="en-US" b="1" dirty="0"/>
              <a:t>COVID-19 Pandemic:</a:t>
            </a:r>
            <a:r>
              <a:rPr lang="en-US" dirty="0"/>
              <a:t> Led to a surge in medical waste (PPE kits, masks), creating disposal challenges.</a:t>
            </a:r>
          </a:p>
          <a:p>
            <a:pPr>
              <a:buFont typeface="Arial" panose="020B0604020202020204" pitchFamily="34" charset="0"/>
              <a:buChar char="•"/>
            </a:pPr>
            <a:r>
              <a:rPr lang="en-US" b="1" dirty="0"/>
              <a:t>Hospital Waste Mismanagement:</a:t>
            </a:r>
            <a:r>
              <a:rPr lang="en-US" dirty="0"/>
              <a:t> Can spread diseases like hepatitis and tuberculosis.</a:t>
            </a:r>
          </a:p>
          <a:p>
            <a:endParaRPr lang="en-US" dirty="0"/>
          </a:p>
        </p:txBody>
      </p:sp>
    </p:spTree>
    <p:extLst>
      <p:ext uri="{BB962C8B-B14F-4D97-AF65-F5344CB8AC3E}">
        <p14:creationId xmlns:p14="http://schemas.microsoft.com/office/powerpoint/2010/main" val="353325943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2F98A24-2D08-4517-9727-681B361CA080}"/>
              </a:ext>
            </a:extLst>
          </p:cNvPr>
          <p:cNvSpPr>
            <a:spLocks noGrp="1"/>
          </p:cNvSpPr>
          <p:nvPr>
            <p:ph idx="1"/>
          </p:nvPr>
        </p:nvSpPr>
        <p:spPr>
          <a:xfrm>
            <a:off x="457200" y="381000"/>
            <a:ext cx="8229600" cy="5745163"/>
          </a:xfrm>
        </p:spPr>
        <p:txBody>
          <a:bodyPr>
            <a:normAutofit/>
          </a:bodyPr>
          <a:lstStyle/>
          <a:p>
            <a:r>
              <a:rPr lang="en-US" b="1" dirty="0"/>
              <a:t>6. Noise Pollution</a:t>
            </a:r>
          </a:p>
          <a:p>
            <a:r>
              <a:rPr lang="en-US" b="1" dirty="0"/>
              <a:t>Cause:</a:t>
            </a:r>
            <a:r>
              <a:rPr lang="en-US" dirty="0"/>
              <a:t> Traffic, construction activities, industrial noise, and loudspeakers.</a:t>
            </a:r>
            <a:br>
              <a:rPr lang="en-US" dirty="0"/>
            </a:br>
            <a:r>
              <a:rPr lang="en-US" b="1" dirty="0"/>
              <a:t>Example:</a:t>
            </a:r>
            <a:endParaRPr lang="en-US" dirty="0"/>
          </a:p>
          <a:p>
            <a:pPr>
              <a:buFont typeface="Arial" panose="020B0604020202020204" pitchFamily="34" charset="0"/>
              <a:buChar char="•"/>
            </a:pPr>
            <a:r>
              <a:rPr lang="en-US" b="1" dirty="0"/>
              <a:t>Urban Areas (Mumbai, Delhi):</a:t>
            </a:r>
            <a:r>
              <a:rPr lang="en-US" dirty="0"/>
              <a:t> Constant exposure to high noise levels can cause hearing loss, stress, and heart issues.</a:t>
            </a:r>
          </a:p>
          <a:p>
            <a:pPr>
              <a:buFont typeface="Arial" panose="020B0604020202020204" pitchFamily="34" charset="0"/>
              <a:buChar char="•"/>
            </a:pPr>
            <a:r>
              <a:rPr lang="en-US" b="1" dirty="0"/>
              <a:t>Airports:</a:t>
            </a:r>
            <a:r>
              <a:rPr lang="en-US" dirty="0"/>
              <a:t> Aircraft noise disturbs nearby residents, especially in areas close to major airports.</a:t>
            </a:r>
          </a:p>
          <a:p>
            <a:endParaRPr lang="en-US" dirty="0"/>
          </a:p>
        </p:txBody>
      </p:sp>
    </p:spTree>
    <p:extLst>
      <p:ext uri="{BB962C8B-B14F-4D97-AF65-F5344CB8AC3E}">
        <p14:creationId xmlns:p14="http://schemas.microsoft.com/office/powerpoint/2010/main" val="227815394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1066800"/>
            <a:ext cx="8610600" cy="1371600"/>
          </a:xfrm>
        </p:spPr>
        <p:txBody>
          <a:bodyPr>
            <a:normAutofit fontScale="70000" lnSpcReduction="20000"/>
          </a:bodyPr>
          <a:lstStyle/>
          <a:p>
            <a:pPr algn="just"/>
            <a:r>
              <a:rPr lang="en-US" dirty="0"/>
              <a:t>India faces several significant environmental challenges due to rapid industrialization, population growth, and climate change. </a:t>
            </a:r>
          </a:p>
          <a:p>
            <a:pPr algn="just"/>
            <a:r>
              <a:rPr lang="en-US" dirty="0"/>
              <a:t>Some of the most pressing environmental issues include:</a:t>
            </a:r>
          </a:p>
          <a:p>
            <a:pPr algn="just"/>
            <a:endParaRPr lang="en-IN" dirty="0"/>
          </a:p>
        </p:txBody>
      </p:sp>
      <p:sp>
        <p:nvSpPr>
          <p:cNvPr id="4" name="Rectangle 1"/>
          <p:cNvSpPr>
            <a:spLocks noGrp="1" noChangeArrowheads="1"/>
          </p:cNvSpPr>
          <p:nvPr>
            <p:ph type="title"/>
          </p:nvPr>
        </p:nvSpPr>
        <p:spPr bwMode="auto">
          <a:xfrm>
            <a:off x="457200" y="415252"/>
            <a:ext cx="8229600"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a:ln>
                  <a:noFill/>
                </a:ln>
                <a:solidFill>
                  <a:srgbClr val="7030A0"/>
                </a:solidFill>
                <a:effectLst/>
                <a:latin typeface="Arial" panose="020B0604020202020204" pitchFamily="34" charset="0"/>
              </a:rPr>
              <a:t>Environmental Issues relevant to </a:t>
            </a:r>
            <a:r>
              <a:rPr lang="en-US" altLang="en-US" sz="3200" dirty="0">
                <a:solidFill>
                  <a:srgbClr val="7030A0"/>
                </a:solidFill>
                <a:latin typeface="Arial" panose="020B0604020202020204" pitchFamily="34" charset="0"/>
              </a:rPr>
              <a:t>I</a:t>
            </a:r>
            <a:r>
              <a:rPr kumimoji="0" lang="en-US" altLang="en-US" sz="3200" b="0" i="0" u="none" strike="noStrike" cap="none" normalizeH="0" baseline="0" dirty="0">
                <a:ln>
                  <a:noFill/>
                </a:ln>
                <a:solidFill>
                  <a:srgbClr val="7030A0"/>
                </a:solidFill>
                <a:effectLst/>
                <a:latin typeface="Arial" panose="020B0604020202020204" pitchFamily="34" charset="0"/>
              </a:rPr>
              <a:t>ndia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aphicFrame>
        <p:nvGraphicFramePr>
          <p:cNvPr id="6" name="Diagram 5"/>
          <p:cNvGraphicFramePr/>
          <p:nvPr>
            <p:extLst>
              <p:ext uri="{D42A27DB-BD31-4B8C-83A1-F6EECF244321}">
                <p14:modId xmlns:p14="http://schemas.microsoft.com/office/powerpoint/2010/main" val="3092976173"/>
              </p:ext>
            </p:extLst>
          </p:nvPr>
        </p:nvGraphicFramePr>
        <p:xfrm>
          <a:off x="533400" y="2209800"/>
          <a:ext cx="7924800" cy="4267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3499355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4DA7A-DA35-473B-89CF-AB219BB4E725}"/>
              </a:ext>
            </a:extLst>
          </p:cNvPr>
          <p:cNvSpPr>
            <a:spLocks noGrp="1"/>
          </p:cNvSpPr>
          <p:nvPr>
            <p:ph type="title"/>
          </p:nvPr>
        </p:nvSpPr>
        <p:spPr>
          <a:xfrm>
            <a:off x="457200" y="-411163"/>
            <a:ext cx="8229600" cy="944563"/>
          </a:xfrm>
        </p:spPr>
        <p:txBody>
          <a:bodyPr>
            <a:normAutofit fontScale="90000"/>
          </a:bodyPr>
          <a:lstStyle/>
          <a:p>
            <a:br>
              <a:rPr lang="en-US" sz="3200" dirty="0">
                <a:solidFill>
                  <a:srgbClr val="FF0000"/>
                </a:solidFill>
              </a:rPr>
            </a:br>
            <a:r>
              <a:rPr lang="en-US" sz="3200" dirty="0">
                <a:solidFill>
                  <a:srgbClr val="FF0000"/>
                </a:solidFill>
              </a:rPr>
              <a:t>Examples of environmental challenges</a:t>
            </a:r>
          </a:p>
        </p:txBody>
      </p:sp>
      <p:sp>
        <p:nvSpPr>
          <p:cNvPr id="3" name="Content Placeholder 2">
            <a:extLst>
              <a:ext uri="{FF2B5EF4-FFF2-40B4-BE49-F238E27FC236}">
                <a16:creationId xmlns:a16="http://schemas.microsoft.com/office/drawing/2014/main" id="{B1E0AFD6-C1BF-431A-AA2D-3AC3C1D11837}"/>
              </a:ext>
            </a:extLst>
          </p:cNvPr>
          <p:cNvSpPr>
            <a:spLocks noGrp="1"/>
          </p:cNvSpPr>
          <p:nvPr>
            <p:ph idx="1"/>
          </p:nvPr>
        </p:nvSpPr>
        <p:spPr>
          <a:xfrm>
            <a:off x="228600" y="457200"/>
            <a:ext cx="8453718" cy="6400800"/>
          </a:xfrm>
        </p:spPr>
        <p:txBody>
          <a:bodyPr>
            <a:normAutofit fontScale="55000" lnSpcReduction="20000"/>
          </a:bodyPr>
          <a:lstStyle/>
          <a:p>
            <a:pPr algn="just">
              <a:buFont typeface="+mj-lt"/>
              <a:buAutoNum type="arabicPeriod"/>
            </a:pPr>
            <a:r>
              <a:rPr lang="en-US" sz="2700" b="1" dirty="0"/>
              <a:t>Air Pollution</a:t>
            </a:r>
            <a:endParaRPr lang="en-US" sz="2700" dirty="0"/>
          </a:p>
          <a:p>
            <a:pPr marL="742950" lvl="1" indent="-285750" algn="just">
              <a:buFont typeface="+mj-lt"/>
              <a:buAutoNum type="arabicPeriod"/>
            </a:pPr>
            <a:r>
              <a:rPr lang="en-US" sz="2700" b="1" dirty="0"/>
              <a:t>Example</a:t>
            </a:r>
            <a:r>
              <a:rPr lang="en-US" sz="2700" dirty="0"/>
              <a:t>: Emissions from vehicles and factories release harmful gases like CO2 and NOx, contributing to respiratory problems and global warming.</a:t>
            </a:r>
          </a:p>
          <a:p>
            <a:pPr algn="just">
              <a:buFont typeface="+mj-lt"/>
              <a:buAutoNum type="arabicPeriod"/>
            </a:pPr>
            <a:r>
              <a:rPr lang="en-US" sz="2700" b="1" dirty="0"/>
              <a:t>Water Pollution &amp; Scarcity</a:t>
            </a:r>
            <a:endParaRPr lang="en-US" sz="2700" dirty="0"/>
          </a:p>
          <a:p>
            <a:pPr marL="742950" lvl="1" indent="-285750" algn="just">
              <a:buFont typeface="+mj-lt"/>
              <a:buAutoNum type="arabicPeriod"/>
            </a:pPr>
            <a:r>
              <a:rPr lang="en-US" sz="2700" b="1" dirty="0"/>
              <a:t>Example</a:t>
            </a:r>
            <a:r>
              <a:rPr lang="en-US" sz="2700" dirty="0"/>
              <a:t>: Industrial waste and plastic pollution in rivers reduce freshwater availability and harm aquatic ecosystems.</a:t>
            </a:r>
          </a:p>
          <a:p>
            <a:pPr algn="just">
              <a:buFont typeface="+mj-lt"/>
              <a:buAutoNum type="arabicPeriod"/>
            </a:pPr>
            <a:r>
              <a:rPr lang="en-US" sz="2700" b="1" dirty="0"/>
              <a:t>Deforestation &amp; Biodiversity Loss</a:t>
            </a:r>
            <a:endParaRPr lang="en-US" sz="2700" dirty="0"/>
          </a:p>
          <a:p>
            <a:pPr marL="742950" lvl="1" indent="-285750" algn="just">
              <a:buFont typeface="+mj-lt"/>
              <a:buAutoNum type="arabicPeriod"/>
            </a:pPr>
            <a:r>
              <a:rPr lang="en-US" sz="2700" b="1" dirty="0"/>
              <a:t>Example</a:t>
            </a:r>
            <a:r>
              <a:rPr lang="en-US" sz="2700" dirty="0"/>
              <a:t>: Clearing forests for agriculture reduces habitats, leading to species extinction and disrupting ecosystems.</a:t>
            </a:r>
          </a:p>
          <a:p>
            <a:pPr algn="just">
              <a:buFont typeface="+mj-lt"/>
              <a:buAutoNum type="arabicPeriod"/>
            </a:pPr>
            <a:r>
              <a:rPr lang="en-US" sz="2700" b="1" dirty="0"/>
              <a:t>Climate Change &amp; Extreme Weather Events</a:t>
            </a:r>
            <a:endParaRPr lang="en-US" sz="2700" dirty="0"/>
          </a:p>
          <a:p>
            <a:pPr marL="742950" lvl="1" indent="-285750" algn="just">
              <a:buFont typeface="+mj-lt"/>
              <a:buAutoNum type="arabicPeriod"/>
            </a:pPr>
            <a:r>
              <a:rPr lang="en-US" sz="2700" b="1" dirty="0"/>
              <a:t>Example</a:t>
            </a:r>
            <a:r>
              <a:rPr lang="en-US" sz="2700" dirty="0"/>
              <a:t>: Rising global temperatures cause more frequent and severe storms, floods, and droughts.</a:t>
            </a:r>
          </a:p>
          <a:p>
            <a:pPr algn="just">
              <a:buFont typeface="+mj-lt"/>
              <a:buAutoNum type="arabicPeriod"/>
            </a:pPr>
            <a:r>
              <a:rPr lang="en-US" sz="2700" b="1" dirty="0"/>
              <a:t>Waste Management Crisis</a:t>
            </a:r>
            <a:endParaRPr lang="en-US" sz="2700" dirty="0"/>
          </a:p>
          <a:p>
            <a:pPr marL="742950" lvl="1" indent="-285750" algn="just">
              <a:buFont typeface="+mj-lt"/>
              <a:buAutoNum type="arabicPeriod"/>
            </a:pPr>
            <a:r>
              <a:rPr lang="en-US" sz="2700" b="1" dirty="0"/>
              <a:t>Example</a:t>
            </a:r>
            <a:r>
              <a:rPr lang="en-US" sz="2700" dirty="0"/>
              <a:t>: Poor disposal of electronic waste contaminates soil and water with toxic materials like lead and mercury.</a:t>
            </a:r>
          </a:p>
          <a:p>
            <a:pPr algn="just">
              <a:buFont typeface="+mj-lt"/>
              <a:buAutoNum type="arabicPeriod"/>
            </a:pPr>
            <a:r>
              <a:rPr lang="en-US" sz="2700" b="1" dirty="0"/>
              <a:t>Soil Degradation &amp; Desertification</a:t>
            </a:r>
            <a:endParaRPr lang="en-US" sz="2700" dirty="0"/>
          </a:p>
          <a:p>
            <a:pPr marL="742950" lvl="1" indent="-285750" algn="just">
              <a:buFont typeface="+mj-lt"/>
              <a:buAutoNum type="arabicPeriod"/>
            </a:pPr>
            <a:r>
              <a:rPr lang="en-US" sz="2700" b="1" dirty="0"/>
              <a:t>Example</a:t>
            </a:r>
            <a:r>
              <a:rPr lang="en-US" sz="2700" dirty="0"/>
              <a:t>: Overgrazing and deforestation lead to loss of fertile topsoil, reducing agricultural productivity.</a:t>
            </a:r>
          </a:p>
          <a:p>
            <a:pPr algn="just">
              <a:buFont typeface="+mj-lt"/>
              <a:buAutoNum type="arabicPeriod"/>
            </a:pPr>
            <a:r>
              <a:rPr lang="en-US" sz="2700" b="1" dirty="0"/>
              <a:t>Energy Crisis &amp; Dependence on Fossil Fuels</a:t>
            </a:r>
            <a:endParaRPr lang="en-US" sz="2700" dirty="0"/>
          </a:p>
          <a:p>
            <a:pPr marL="742950" lvl="1" indent="-285750" algn="just">
              <a:buFont typeface="+mj-lt"/>
              <a:buAutoNum type="arabicPeriod"/>
            </a:pPr>
            <a:r>
              <a:rPr lang="en-US" sz="2700" b="1" dirty="0"/>
              <a:t>Example</a:t>
            </a:r>
            <a:r>
              <a:rPr lang="en-US" sz="2700" dirty="0"/>
              <a:t>: Heavy reliance on coal and oil accelerates greenhouse gas emissions and depletes finite resources.</a:t>
            </a:r>
          </a:p>
          <a:p>
            <a:pPr algn="just">
              <a:buFont typeface="+mj-lt"/>
              <a:buAutoNum type="arabicPeriod"/>
            </a:pPr>
            <a:r>
              <a:rPr lang="en-US" sz="2700" b="1" dirty="0"/>
              <a:t>Marine &amp; Coastal Pollution</a:t>
            </a:r>
            <a:endParaRPr lang="en-US" sz="2700" dirty="0"/>
          </a:p>
          <a:p>
            <a:pPr marL="742950" lvl="1" indent="-285750" algn="just">
              <a:buFont typeface="+mj-lt"/>
              <a:buAutoNum type="arabicPeriod"/>
            </a:pPr>
            <a:r>
              <a:rPr lang="en-US" sz="2700" b="1" dirty="0"/>
              <a:t>Example</a:t>
            </a:r>
            <a:r>
              <a:rPr lang="en-US" sz="2700" dirty="0"/>
              <a:t>: Oil spills and plastic waste harm marine life, coral reefs, and ecosystems.</a:t>
            </a:r>
          </a:p>
          <a:p>
            <a:pPr algn="just">
              <a:buFont typeface="+mj-lt"/>
              <a:buAutoNum type="arabicPeriod"/>
            </a:pPr>
            <a:r>
              <a:rPr lang="en-US" sz="2700" b="1" dirty="0"/>
              <a:t>Loss of Wetlands &amp; Water Bodies</a:t>
            </a:r>
            <a:endParaRPr lang="en-US" sz="2700" dirty="0"/>
          </a:p>
          <a:p>
            <a:pPr marL="742950" lvl="1" indent="-285750" algn="just">
              <a:buFont typeface="+mj-lt"/>
              <a:buAutoNum type="arabicPeriod"/>
            </a:pPr>
            <a:r>
              <a:rPr lang="en-US" sz="2700" b="1" dirty="0"/>
              <a:t>Example</a:t>
            </a:r>
            <a:r>
              <a:rPr lang="en-US" sz="2700" dirty="0"/>
              <a:t>: Draining wetlands for urban development disrupts natural water filtration systems and habitats for many species.</a:t>
            </a:r>
          </a:p>
          <a:p>
            <a:pPr algn="just">
              <a:buFont typeface="+mj-lt"/>
              <a:buAutoNum type="arabicPeriod"/>
            </a:pPr>
            <a:r>
              <a:rPr lang="en-US" sz="2700" b="1" dirty="0"/>
              <a:t>Human-Wildlife Conflict</a:t>
            </a:r>
            <a:endParaRPr lang="en-US" sz="2700" dirty="0"/>
          </a:p>
          <a:p>
            <a:pPr marL="0" indent="0" algn="just">
              <a:buNone/>
            </a:pPr>
            <a:r>
              <a:rPr lang="en-US" sz="2700" b="1" dirty="0"/>
              <a:t>        Example</a:t>
            </a:r>
            <a:r>
              <a:rPr lang="en-US" sz="2700" dirty="0"/>
              <a:t>: Expansion of human settlements into wildlife habitats increases encounters, leading to    harm for both humans and animals.</a:t>
            </a:r>
          </a:p>
          <a:p>
            <a:pPr algn="just"/>
            <a:endParaRPr lang="en-US" sz="1600" dirty="0"/>
          </a:p>
        </p:txBody>
      </p:sp>
    </p:spTree>
    <p:extLst>
      <p:ext uri="{BB962C8B-B14F-4D97-AF65-F5344CB8AC3E}">
        <p14:creationId xmlns:p14="http://schemas.microsoft.com/office/powerpoint/2010/main" val="300993927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6200"/>
            <a:ext cx="8686800" cy="609600"/>
          </a:xfrm>
        </p:spPr>
        <p:txBody>
          <a:bodyPr>
            <a:normAutofit fontScale="90000"/>
          </a:bodyPr>
          <a:lstStyle/>
          <a:p>
            <a:r>
              <a:rPr lang="en-US" altLang="en-US" sz="3600" dirty="0">
                <a:solidFill>
                  <a:srgbClr val="7030A0"/>
                </a:solidFill>
                <a:latin typeface="Arial" panose="020B0604020202020204" pitchFamily="34" charset="0"/>
              </a:rPr>
              <a:t>Environmental Issues relevant to India</a:t>
            </a:r>
            <a:endParaRPr lang="en-IN" sz="3600" dirty="0"/>
          </a:p>
        </p:txBody>
      </p:sp>
      <p:sp>
        <p:nvSpPr>
          <p:cNvPr id="3" name="Content Placeholder 2"/>
          <p:cNvSpPr>
            <a:spLocks noGrp="1"/>
          </p:cNvSpPr>
          <p:nvPr>
            <p:ph idx="1"/>
          </p:nvPr>
        </p:nvSpPr>
        <p:spPr>
          <a:xfrm>
            <a:off x="457200" y="381000"/>
            <a:ext cx="8229600" cy="6324600"/>
          </a:xfrm>
        </p:spPr>
        <p:txBody>
          <a:bodyPr>
            <a:normAutofit fontScale="47500" lnSpcReduction="20000"/>
          </a:bodyPr>
          <a:lstStyle/>
          <a:p>
            <a:r>
              <a:rPr lang="en-US" sz="4200" b="1" dirty="0"/>
              <a:t>1. Air Pollution</a:t>
            </a:r>
          </a:p>
          <a:p>
            <a:r>
              <a:rPr lang="en-US" sz="4200" dirty="0"/>
              <a:t>India has some of the most polluted cities in the world, with high levels of PM2.5 and PM10 particles.</a:t>
            </a:r>
          </a:p>
          <a:p>
            <a:r>
              <a:rPr lang="en-US" sz="4200" dirty="0"/>
              <a:t>Major contributors: vehicle emissions, industrial pollution, crop burning, and construction dust.</a:t>
            </a:r>
          </a:p>
          <a:p>
            <a:r>
              <a:rPr lang="en-US" sz="4200" dirty="0"/>
              <a:t>Delhi and other metropolitan cities suffer from severe smog, especially in winter.</a:t>
            </a:r>
          </a:p>
          <a:p>
            <a:endParaRPr lang="en-US" sz="4200" dirty="0"/>
          </a:p>
          <a:p>
            <a:r>
              <a:rPr lang="en-US" sz="4200" b="1" dirty="0"/>
              <a:t>2. Water Pollution &amp; Scarcity</a:t>
            </a:r>
          </a:p>
          <a:p>
            <a:r>
              <a:rPr lang="en-US" sz="4200" dirty="0"/>
              <a:t>Major rivers like the Ganges and Yamuna are heavily polluted due to industrial waste, sewage discharge, and religious practices.</a:t>
            </a:r>
          </a:p>
          <a:p>
            <a:r>
              <a:rPr lang="en-US" sz="4200" dirty="0"/>
              <a:t>Groundwater depletion is a serious issue due to over-extraction for agriculture and drinking water.</a:t>
            </a:r>
          </a:p>
          <a:p>
            <a:r>
              <a:rPr lang="en-US" sz="4200" dirty="0"/>
              <a:t>Waterborne diseases are a concern due to contaminated water sources.</a:t>
            </a:r>
          </a:p>
          <a:p>
            <a:endParaRPr lang="en-US" sz="4200" dirty="0"/>
          </a:p>
          <a:p>
            <a:r>
              <a:rPr lang="en-US" sz="4200" b="1" dirty="0"/>
              <a:t>3. Deforestation &amp; Biodiversity Loss</a:t>
            </a:r>
          </a:p>
          <a:p>
            <a:r>
              <a:rPr lang="en-US" sz="4200" dirty="0"/>
              <a:t>Rapid urbanization, illegal logging, and mining are leading to deforestation.</a:t>
            </a:r>
          </a:p>
          <a:p>
            <a:r>
              <a:rPr lang="en-US" sz="4200" dirty="0"/>
              <a:t>Loss of forests threatens biodiversity, including endangered species like the Bengal tiger and Indian elephant.</a:t>
            </a:r>
          </a:p>
          <a:p>
            <a:r>
              <a:rPr lang="en-US" sz="4200" dirty="0"/>
              <a:t>Encroachment into wildlife habitats increases human-wildlife conflicts.</a:t>
            </a:r>
          </a:p>
          <a:p>
            <a:endParaRPr lang="en-IN" dirty="0"/>
          </a:p>
        </p:txBody>
      </p:sp>
    </p:spTree>
    <p:extLst>
      <p:ext uri="{BB962C8B-B14F-4D97-AF65-F5344CB8AC3E}">
        <p14:creationId xmlns:p14="http://schemas.microsoft.com/office/powerpoint/2010/main" val="163324170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0"/>
            <a:ext cx="8686800" cy="533400"/>
          </a:xfrm>
        </p:spPr>
        <p:txBody>
          <a:bodyPr>
            <a:normAutofit fontScale="90000"/>
          </a:bodyPr>
          <a:lstStyle/>
          <a:p>
            <a:r>
              <a:rPr lang="en-US" altLang="en-US" sz="3600" dirty="0">
                <a:solidFill>
                  <a:srgbClr val="7030A0"/>
                </a:solidFill>
                <a:latin typeface="Arial" panose="020B0604020202020204" pitchFamily="34" charset="0"/>
              </a:rPr>
              <a:t>Environmental Issues relevant to India</a:t>
            </a:r>
            <a:endParaRPr lang="en-IN" sz="3600" dirty="0"/>
          </a:p>
        </p:txBody>
      </p:sp>
      <p:sp>
        <p:nvSpPr>
          <p:cNvPr id="3" name="Content Placeholder 2"/>
          <p:cNvSpPr>
            <a:spLocks noGrp="1"/>
          </p:cNvSpPr>
          <p:nvPr>
            <p:ph idx="1"/>
          </p:nvPr>
        </p:nvSpPr>
        <p:spPr>
          <a:xfrm>
            <a:off x="457200" y="533400"/>
            <a:ext cx="8229600" cy="6248400"/>
          </a:xfrm>
        </p:spPr>
        <p:txBody>
          <a:bodyPr>
            <a:normAutofit fontScale="92500" lnSpcReduction="20000"/>
          </a:bodyPr>
          <a:lstStyle/>
          <a:p>
            <a:r>
              <a:rPr lang="en-US" sz="2400" b="1" dirty="0"/>
              <a:t>4. Climate Change &amp; Extreme Weather Events</a:t>
            </a:r>
          </a:p>
          <a:p>
            <a:r>
              <a:rPr lang="en-US" sz="2400" dirty="0"/>
              <a:t>Rising temperatures are leading to more frequent heatwaves, droughts, and floods.</a:t>
            </a:r>
          </a:p>
          <a:p>
            <a:r>
              <a:rPr lang="en-US" sz="2400" dirty="0"/>
              <a:t>Melting glaciers in the Himalayas threaten water availability in the long term.</a:t>
            </a:r>
          </a:p>
          <a:p>
            <a:r>
              <a:rPr lang="en-US" sz="2400" dirty="0"/>
              <a:t>Cyclones and erratic monsoon patterns disrupt agriculture and livelihoods.</a:t>
            </a:r>
          </a:p>
          <a:p>
            <a:r>
              <a:rPr lang="en-US" sz="2400" b="1" dirty="0"/>
              <a:t>5. Waste Management Crisis</a:t>
            </a:r>
          </a:p>
          <a:p>
            <a:r>
              <a:rPr lang="en-US" sz="2400" dirty="0"/>
              <a:t>India generates massive amounts of plastic, electronic, and biomedical waste.</a:t>
            </a:r>
          </a:p>
          <a:p>
            <a:r>
              <a:rPr lang="en-US" sz="2400" dirty="0"/>
              <a:t>Poor waste segregation and lack of proper disposal facilities result in landfill overflow.</a:t>
            </a:r>
          </a:p>
          <a:p>
            <a:r>
              <a:rPr lang="en-US" sz="2400" dirty="0"/>
              <a:t>Open dumping and burning of waste contribute to air and soil pollution.</a:t>
            </a:r>
          </a:p>
          <a:p>
            <a:r>
              <a:rPr lang="en-US" sz="2400" b="1" dirty="0"/>
              <a:t>6. Soil Degradation &amp; Desertification</a:t>
            </a:r>
          </a:p>
          <a:p>
            <a:r>
              <a:rPr lang="en-US" sz="2400" dirty="0"/>
              <a:t>Overuse of chemical fertilizers and pesticides is degrading soil fertility.</a:t>
            </a:r>
          </a:p>
          <a:p>
            <a:r>
              <a:rPr lang="en-US" sz="2400" dirty="0"/>
              <a:t>Unsustainable agricultural practices are leading to desertification, particularly in Rajasthan and parts of Gujarat.</a:t>
            </a:r>
          </a:p>
          <a:p>
            <a:r>
              <a:rPr lang="en-US" sz="2400" dirty="0"/>
              <a:t>Deforestation exacerbates soil erosion and loss of arable land.</a:t>
            </a:r>
          </a:p>
        </p:txBody>
      </p:sp>
    </p:spTree>
    <p:extLst>
      <p:ext uri="{BB962C8B-B14F-4D97-AF65-F5344CB8AC3E}">
        <p14:creationId xmlns:p14="http://schemas.microsoft.com/office/powerpoint/2010/main" val="7475147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What is an Ecosystem?</a:t>
            </a:r>
            <a:br>
              <a:rPr lang="en-US" b="1" dirty="0"/>
            </a:br>
            <a:endParaRPr lang="en-IN" dirty="0"/>
          </a:p>
        </p:txBody>
      </p:sp>
      <p:sp>
        <p:nvSpPr>
          <p:cNvPr id="3" name="Content Placeholder 2"/>
          <p:cNvSpPr>
            <a:spLocks noGrp="1"/>
          </p:cNvSpPr>
          <p:nvPr>
            <p:ph idx="1"/>
          </p:nvPr>
        </p:nvSpPr>
        <p:spPr>
          <a:xfrm>
            <a:off x="152400" y="990600"/>
            <a:ext cx="8839200" cy="2057400"/>
          </a:xfrm>
        </p:spPr>
        <p:txBody>
          <a:bodyPr>
            <a:normAutofit fontScale="85000" lnSpcReduction="20000"/>
          </a:bodyPr>
          <a:lstStyle/>
          <a:p>
            <a:pPr algn="just"/>
            <a:r>
              <a:rPr lang="en-US" sz="2800" dirty="0">
                <a:solidFill>
                  <a:srgbClr val="002060"/>
                </a:solidFill>
              </a:rPr>
              <a:t>An ecosystem is a structural and functional unit of ecology where the living organisms interact with each other and the surrounding environment. In other words, an ecosystem is a chain of interactions between organisms and their environment. The term “Ecosystem” was first coined by </a:t>
            </a:r>
            <a:r>
              <a:rPr lang="en-US" sz="2800" dirty="0" err="1">
                <a:solidFill>
                  <a:srgbClr val="002060"/>
                </a:solidFill>
              </a:rPr>
              <a:t>A.G.Tansley</a:t>
            </a:r>
            <a:r>
              <a:rPr lang="en-US" sz="2800" dirty="0">
                <a:solidFill>
                  <a:srgbClr val="002060"/>
                </a:solidFill>
              </a:rPr>
              <a:t>, an English botanist, in 1935.</a:t>
            </a:r>
          </a:p>
          <a:p>
            <a:endParaRPr lang="en-IN" dirty="0"/>
          </a:p>
        </p:txBody>
      </p:sp>
      <p:sp>
        <p:nvSpPr>
          <p:cNvPr id="4" name="Rectangle 3"/>
          <p:cNvSpPr/>
          <p:nvPr/>
        </p:nvSpPr>
        <p:spPr>
          <a:xfrm>
            <a:off x="2979256" y="2863334"/>
            <a:ext cx="3185487" cy="369332"/>
          </a:xfrm>
          <a:prstGeom prst="rect">
            <a:avLst/>
          </a:prstGeom>
        </p:spPr>
        <p:txBody>
          <a:bodyPr wrap="none">
            <a:spAutoFit/>
          </a:bodyPr>
          <a:lstStyle/>
          <a:p>
            <a:r>
              <a:rPr lang="en-IN" b="1" dirty="0">
                <a:solidFill>
                  <a:srgbClr val="444444"/>
                </a:solidFill>
                <a:latin typeface="Poppins"/>
              </a:rPr>
              <a:t>Structure of the Ecosystem</a:t>
            </a:r>
            <a:endParaRPr lang="en-IN" b="1" i="0" dirty="0">
              <a:solidFill>
                <a:srgbClr val="444444"/>
              </a:solidFill>
              <a:effectLst/>
              <a:latin typeface="Poppins"/>
            </a:endParaRPr>
          </a:p>
        </p:txBody>
      </p:sp>
      <p:pic>
        <p:nvPicPr>
          <p:cNvPr id="5" name="Picture 4"/>
          <p:cNvPicPr>
            <a:picLocks noChangeAspect="1"/>
          </p:cNvPicPr>
          <p:nvPr/>
        </p:nvPicPr>
        <p:blipFill>
          <a:blip r:embed="rId2"/>
          <a:stretch>
            <a:fillRect/>
          </a:stretch>
        </p:blipFill>
        <p:spPr>
          <a:xfrm>
            <a:off x="1981200" y="3352800"/>
            <a:ext cx="5572125" cy="3067050"/>
          </a:xfrm>
          <a:prstGeom prst="rect">
            <a:avLst/>
          </a:prstGeom>
        </p:spPr>
      </p:pic>
    </p:spTree>
    <p:extLst>
      <p:ext uri="{BB962C8B-B14F-4D97-AF65-F5344CB8AC3E}">
        <p14:creationId xmlns:p14="http://schemas.microsoft.com/office/powerpoint/2010/main" val="422448638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0"/>
            <a:ext cx="8686800" cy="381000"/>
          </a:xfrm>
        </p:spPr>
        <p:txBody>
          <a:bodyPr>
            <a:normAutofit fontScale="90000"/>
          </a:bodyPr>
          <a:lstStyle/>
          <a:p>
            <a:r>
              <a:rPr lang="en-US" altLang="en-US" sz="3600" dirty="0">
                <a:solidFill>
                  <a:srgbClr val="7030A0"/>
                </a:solidFill>
                <a:latin typeface="Arial" panose="020B0604020202020204" pitchFamily="34" charset="0"/>
              </a:rPr>
              <a:t>Environmental Issues relevant to India</a:t>
            </a:r>
            <a:endParaRPr lang="en-IN" sz="3600" dirty="0"/>
          </a:p>
        </p:txBody>
      </p:sp>
      <p:sp>
        <p:nvSpPr>
          <p:cNvPr id="3" name="Content Placeholder 2"/>
          <p:cNvSpPr>
            <a:spLocks noGrp="1"/>
          </p:cNvSpPr>
          <p:nvPr>
            <p:ph idx="1"/>
          </p:nvPr>
        </p:nvSpPr>
        <p:spPr>
          <a:xfrm>
            <a:off x="457200" y="533400"/>
            <a:ext cx="8229600" cy="6324600"/>
          </a:xfrm>
        </p:spPr>
        <p:txBody>
          <a:bodyPr>
            <a:normAutofit fontScale="92500" lnSpcReduction="10000"/>
          </a:bodyPr>
          <a:lstStyle/>
          <a:p>
            <a:r>
              <a:rPr lang="en-US" sz="2400" b="1" dirty="0"/>
              <a:t>7. Energy Crisis &amp; Dependence on Fossil Fuels</a:t>
            </a:r>
          </a:p>
          <a:p>
            <a:r>
              <a:rPr lang="en-US" sz="2400" dirty="0"/>
              <a:t>India still relies heavily on coal for electricity, leading to high carbon emissions.</a:t>
            </a:r>
          </a:p>
          <a:p>
            <a:r>
              <a:rPr lang="en-US" sz="2400" dirty="0"/>
              <a:t>Despite progress in renewable energy, fossil fuels continue to dominate.</a:t>
            </a:r>
          </a:p>
          <a:p>
            <a:r>
              <a:rPr lang="en-US" sz="2400" dirty="0"/>
              <a:t>Transition to clean energy is slow due to economic and infrastructural challenges.</a:t>
            </a:r>
          </a:p>
          <a:p>
            <a:r>
              <a:rPr lang="en-US" sz="2400" b="1" dirty="0"/>
              <a:t>8. Marine &amp; Coastal Pollution</a:t>
            </a:r>
          </a:p>
          <a:p>
            <a:r>
              <a:rPr lang="en-US" sz="2400" dirty="0"/>
              <a:t>Untreated sewage and industrial waste are polluting coastal waters.</a:t>
            </a:r>
          </a:p>
          <a:p>
            <a:r>
              <a:rPr lang="en-US" sz="2400" dirty="0"/>
              <a:t>Plastic waste accumulation is harming marine life.</a:t>
            </a:r>
          </a:p>
          <a:p>
            <a:r>
              <a:rPr lang="en-US" sz="2400" dirty="0"/>
              <a:t>Overfishing and destruction of mangroves threaten marine biodiversity.</a:t>
            </a:r>
          </a:p>
          <a:p>
            <a:r>
              <a:rPr lang="en-US" sz="2400" b="1" dirty="0"/>
              <a:t>9. Loss of Wetlands &amp; Water Bodies</a:t>
            </a:r>
          </a:p>
          <a:p>
            <a:r>
              <a:rPr lang="en-US" sz="2400" dirty="0"/>
              <a:t>Encroachment and pollution have reduced the size of wetlands, affecting local ecosystems.</a:t>
            </a:r>
          </a:p>
          <a:p>
            <a:r>
              <a:rPr lang="en-US" sz="2400" dirty="0"/>
              <a:t>Urban expansion is leading to the destruction of natural water reservoirs.</a:t>
            </a:r>
          </a:p>
          <a:p>
            <a:r>
              <a:rPr lang="en-US" sz="2400" dirty="0"/>
              <a:t>Wetland loss impacts migratory birds and aquatic biodiversity.</a:t>
            </a:r>
          </a:p>
        </p:txBody>
      </p:sp>
    </p:spTree>
    <p:extLst>
      <p:ext uri="{BB962C8B-B14F-4D97-AF65-F5344CB8AC3E}">
        <p14:creationId xmlns:p14="http://schemas.microsoft.com/office/powerpoint/2010/main" val="233479787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74638"/>
            <a:ext cx="8686800" cy="1143000"/>
          </a:xfrm>
        </p:spPr>
        <p:txBody>
          <a:bodyPr>
            <a:normAutofit/>
          </a:bodyPr>
          <a:lstStyle/>
          <a:p>
            <a:r>
              <a:rPr lang="en-US" altLang="en-US" sz="3600" dirty="0">
                <a:solidFill>
                  <a:srgbClr val="7030A0"/>
                </a:solidFill>
                <a:latin typeface="Arial" panose="020B0604020202020204" pitchFamily="34" charset="0"/>
              </a:rPr>
              <a:t>Environmental Issues relevant to India</a:t>
            </a:r>
            <a:endParaRPr lang="en-IN" sz="3600" dirty="0"/>
          </a:p>
        </p:txBody>
      </p:sp>
      <p:sp>
        <p:nvSpPr>
          <p:cNvPr id="3" name="Content Placeholder 2"/>
          <p:cNvSpPr>
            <a:spLocks noGrp="1"/>
          </p:cNvSpPr>
          <p:nvPr>
            <p:ph idx="1"/>
          </p:nvPr>
        </p:nvSpPr>
        <p:spPr/>
        <p:txBody>
          <a:bodyPr>
            <a:normAutofit/>
          </a:bodyPr>
          <a:lstStyle/>
          <a:p>
            <a:r>
              <a:rPr lang="en-US" b="1" dirty="0"/>
              <a:t>10. Human-Wildlife Conflict</a:t>
            </a:r>
          </a:p>
          <a:p>
            <a:r>
              <a:rPr lang="en-US" dirty="0"/>
              <a:t>Expanding human settlements and agriculture are violating on wildlife habitats.</a:t>
            </a:r>
          </a:p>
          <a:p>
            <a:r>
              <a:rPr lang="en-US" dirty="0"/>
              <a:t>Increased encounters with elephants, leopards, and tigers lead to casualties on both sides.</a:t>
            </a:r>
          </a:p>
          <a:p>
            <a:r>
              <a:rPr lang="en-US" dirty="0"/>
              <a:t>Conservation efforts struggle due to land-use conflicts and lack of awareness.</a:t>
            </a:r>
          </a:p>
        </p:txBody>
      </p:sp>
    </p:spTree>
    <p:extLst>
      <p:ext uri="{BB962C8B-B14F-4D97-AF65-F5344CB8AC3E}">
        <p14:creationId xmlns:p14="http://schemas.microsoft.com/office/powerpoint/2010/main" val="332480238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74638"/>
            <a:ext cx="8686800" cy="1143000"/>
          </a:xfrm>
        </p:spPr>
        <p:txBody>
          <a:bodyPr>
            <a:normAutofit fontScale="90000"/>
          </a:bodyPr>
          <a:lstStyle/>
          <a:p>
            <a:r>
              <a:rPr lang="en-IN" sz="3600" b="1" dirty="0">
                <a:solidFill>
                  <a:srgbClr val="009E47"/>
                </a:solidFill>
              </a:rPr>
              <a:t>Government and Public Initiatives on</a:t>
            </a:r>
            <a:br>
              <a:rPr lang="en-IN" sz="3600" b="1" dirty="0"/>
            </a:br>
            <a:r>
              <a:rPr lang="en-US" altLang="en-US" sz="3600" dirty="0">
                <a:solidFill>
                  <a:srgbClr val="7030A0"/>
                </a:solidFill>
                <a:latin typeface="Arial" panose="020B0604020202020204" pitchFamily="34" charset="0"/>
              </a:rPr>
              <a:t>Environmental Issues relevant to India</a:t>
            </a:r>
            <a:endParaRPr lang="en-IN" sz="3600" dirty="0"/>
          </a:p>
        </p:txBody>
      </p:sp>
      <p:sp>
        <p:nvSpPr>
          <p:cNvPr id="3" name="Content Placeholder 2"/>
          <p:cNvSpPr>
            <a:spLocks noGrp="1"/>
          </p:cNvSpPr>
          <p:nvPr>
            <p:ph idx="1"/>
          </p:nvPr>
        </p:nvSpPr>
        <p:spPr>
          <a:xfrm>
            <a:off x="457200" y="1600200"/>
            <a:ext cx="8229600" cy="5029200"/>
          </a:xfrm>
        </p:spPr>
        <p:txBody>
          <a:bodyPr>
            <a:normAutofit fontScale="70000" lnSpcReduction="20000"/>
          </a:bodyPr>
          <a:lstStyle/>
          <a:p>
            <a:r>
              <a:rPr lang="en-IN" b="1" dirty="0"/>
              <a:t>Namami Gange Programme</a:t>
            </a:r>
            <a:r>
              <a:rPr lang="en-IN" dirty="0"/>
              <a:t>: Aims to clean the Ganges River.</a:t>
            </a:r>
          </a:p>
          <a:p>
            <a:r>
              <a:rPr lang="en-IN" b="1" dirty="0"/>
              <a:t>National Clean Air Programme (NCAP)</a:t>
            </a:r>
            <a:r>
              <a:rPr lang="en-IN" dirty="0"/>
              <a:t>: Targets reduction in air pollution.</a:t>
            </a:r>
          </a:p>
          <a:p>
            <a:r>
              <a:rPr lang="en-IN" b="1" dirty="0" err="1"/>
              <a:t>Swachh</a:t>
            </a:r>
            <a:r>
              <a:rPr lang="en-IN" b="1" dirty="0"/>
              <a:t> Bharat </a:t>
            </a:r>
            <a:r>
              <a:rPr lang="en-IN" b="1" dirty="0" err="1"/>
              <a:t>Abhiyan</a:t>
            </a:r>
            <a:r>
              <a:rPr lang="en-IN" dirty="0"/>
              <a:t>: Focuses on waste management and sanitation.</a:t>
            </a:r>
          </a:p>
          <a:p>
            <a:r>
              <a:rPr lang="en-IN" b="1" dirty="0"/>
              <a:t>Renewable Energy Expansion</a:t>
            </a:r>
            <a:r>
              <a:rPr lang="en-IN" dirty="0"/>
              <a:t>: Investment in solar, wind, and hydro energy.</a:t>
            </a:r>
          </a:p>
          <a:p>
            <a:r>
              <a:rPr lang="en-IN" b="1" dirty="0"/>
              <a:t>Afforestation Programs</a:t>
            </a:r>
            <a:r>
              <a:rPr lang="en-IN" dirty="0"/>
              <a:t>: Encouraging tree plantation to combat deforestation</a:t>
            </a:r>
          </a:p>
          <a:p>
            <a:r>
              <a:rPr lang="en-US" b="1" dirty="0">
                <a:solidFill>
                  <a:srgbClr val="00B050"/>
                </a:solidFill>
              </a:rPr>
              <a:t>Way Forward</a:t>
            </a:r>
          </a:p>
          <a:p>
            <a:r>
              <a:rPr lang="en-US" dirty="0"/>
              <a:t>Strengthening environmental policies and enforcement.</a:t>
            </a:r>
          </a:p>
          <a:p>
            <a:r>
              <a:rPr lang="en-US" dirty="0"/>
              <a:t>Promoting sustainable urban planning and waste management.</a:t>
            </a:r>
          </a:p>
          <a:p>
            <a:r>
              <a:rPr lang="en-US" dirty="0"/>
              <a:t>Encouraging renewable energy and green technologies.</a:t>
            </a:r>
          </a:p>
          <a:p>
            <a:r>
              <a:rPr lang="en-US" dirty="0"/>
              <a:t>Raising public awareness and involving local communities in conservation.</a:t>
            </a:r>
          </a:p>
          <a:p>
            <a:endParaRPr lang="en-IN" dirty="0"/>
          </a:p>
        </p:txBody>
      </p:sp>
    </p:spTree>
    <p:extLst>
      <p:ext uri="{BB962C8B-B14F-4D97-AF65-F5344CB8AC3E}">
        <p14:creationId xmlns:p14="http://schemas.microsoft.com/office/powerpoint/2010/main" val="276649879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829A80F-196E-48C9-BFE7-EF4C531BDB10}"/>
              </a:ext>
            </a:extLst>
          </p:cNvPr>
          <p:cNvSpPr txBox="1"/>
          <p:nvPr/>
        </p:nvSpPr>
        <p:spPr>
          <a:xfrm>
            <a:off x="76200" y="381000"/>
            <a:ext cx="8686800" cy="6247864"/>
          </a:xfrm>
          <a:prstGeom prst="rect">
            <a:avLst/>
          </a:prstGeom>
          <a:noFill/>
        </p:spPr>
        <p:txBody>
          <a:bodyPr wrap="square">
            <a:spAutoFit/>
          </a:bodyPr>
          <a:lstStyle/>
          <a:p>
            <a:pPr algn="just"/>
            <a:r>
              <a:rPr lang="en-US" sz="2000" b="1" dirty="0"/>
              <a:t>Current Initiatives</a:t>
            </a:r>
          </a:p>
          <a:p>
            <a:pPr algn="just">
              <a:buFont typeface="+mj-lt"/>
              <a:buAutoNum type="arabicPeriod"/>
            </a:pPr>
            <a:r>
              <a:rPr lang="en-US" sz="2000" b="1" dirty="0" err="1"/>
              <a:t>Namami</a:t>
            </a:r>
            <a:r>
              <a:rPr lang="en-US" sz="2000" b="1" dirty="0"/>
              <a:t> </a:t>
            </a:r>
            <a:r>
              <a:rPr lang="en-US" sz="2000" b="1" dirty="0" err="1"/>
              <a:t>Gange</a:t>
            </a:r>
            <a:r>
              <a:rPr lang="en-US" sz="2000" b="1" dirty="0"/>
              <a:t> </a:t>
            </a:r>
            <a:r>
              <a:rPr lang="en-US" sz="2000" b="1" dirty="0" err="1"/>
              <a:t>Programme</a:t>
            </a:r>
            <a:endParaRPr lang="en-US" sz="2000" dirty="0"/>
          </a:p>
          <a:p>
            <a:pPr marL="742950" lvl="1" indent="-285750" algn="just">
              <a:buFont typeface="+mj-lt"/>
              <a:buAutoNum type="arabicPeriod"/>
            </a:pPr>
            <a:r>
              <a:rPr lang="en-US" sz="2000" dirty="0"/>
              <a:t>Objective: Cleaning and rejuvenation of the Ganges River.</a:t>
            </a:r>
          </a:p>
          <a:p>
            <a:pPr marL="742950" lvl="1" indent="-285750" algn="just">
              <a:buFont typeface="+mj-lt"/>
              <a:buAutoNum type="arabicPeriod"/>
            </a:pPr>
            <a:r>
              <a:rPr lang="en-US" sz="2000" dirty="0"/>
              <a:t>Focus: Reducing industrial discharge and promoting sustainable farming practices along the riverbanks.</a:t>
            </a:r>
          </a:p>
          <a:p>
            <a:pPr algn="just">
              <a:buFont typeface="+mj-lt"/>
              <a:buAutoNum type="arabicPeriod"/>
            </a:pPr>
            <a:r>
              <a:rPr lang="en-US" sz="2000" b="1" dirty="0"/>
              <a:t>National Clean Air </a:t>
            </a:r>
            <a:r>
              <a:rPr lang="en-US" sz="2000" b="1" dirty="0" err="1"/>
              <a:t>Programme</a:t>
            </a:r>
            <a:r>
              <a:rPr lang="en-US" sz="2000" b="1" dirty="0"/>
              <a:t> (NCAP)</a:t>
            </a:r>
            <a:endParaRPr lang="en-US" sz="2000" dirty="0"/>
          </a:p>
          <a:p>
            <a:pPr marL="742950" lvl="1" indent="-285750" algn="just">
              <a:buFont typeface="+mj-lt"/>
              <a:buAutoNum type="arabicPeriod"/>
            </a:pPr>
            <a:r>
              <a:rPr lang="en-US" sz="2000" dirty="0"/>
              <a:t>Aim: Reduce air pollution by 20–30% by 2024 in 102 cities.</a:t>
            </a:r>
          </a:p>
          <a:p>
            <a:pPr marL="742950" lvl="1" indent="-285750" algn="just">
              <a:buFont typeface="+mj-lt"/>
              <a:buAutoNum type="arabicPeriod"/>
            </a:pPr>
            <a:r>
              <a:rPr lang="en-US" sz="2000" dirty="0"/>
              <a:t>Strategy: Implementing better monitoring and pollution control measures.</a:t>
            </a:r>
          </a:p>
          <a:p>
            <a:pPr algn="just">
              <a:buFont typeface="+mj-lt"/>
              <a:buAutoNum type="arabicPeriod"/>
            </a:pPr>
            <a:r>
              <a:rPr lang="en-US" sz="2000" b="1" dirty="0"/>
              <a:t>Swachh Bharat Abhiyan</a:t>
            </a:r>
            <a:endParaRPr lang="en-US" sz="2000" dirty="0"/>
          </a:p>
          <a:p>
            <a:pPr marL="742950" lvl="1" indent="-285750" algn="just">
              <a:buFont typeface="+mj-lt"/>
              <a:buAutoNum type="arabicPeriod"/>
            </a:pPr>
            <a:r>
              <a:rPr lang="en-US" sz="2000" dirty="0"/>
              <a:t>Focus: Improving waste management and achieving open defecation-free status.</a:t>
            </a:r>
          </a:p>
          <a:p>
            <a:pPr marL="742950" lvl="1" indent="-285750" algn="just">
              <a:buFont typeface="+mj-lt"/>
              <a:buAutoNum type="arabicPeriod"/>
            </a:pPr>
            <a:r>
              <a:rPr lang="en-US" sz="2000" dirty="0"/>
              <a:t>Impact: Enhanced cleanliness and awareness about waste disposal.</a:t>
            </a:r>
          </a:p>
          <a:p>
            <a:pPr algn="just">
              <a:buFont typeface="+mj-lt"/>
              <a:buAutoNum type="arabicPeriod"/>
            </a:pPr>
            <a:r>
              <a:rPr lang="en-US" sz="2000" b="1" dirty="0"/>
              <a:t>Renewable Energy Expansion</a:t>
            </a:r>
            <a:endParaRPr lang="en-US" sz="2000" dirty="0"/>
          </a:p>
          <a:p>
            <a:pPr marL="742950" lvl="1" indent="-285750" algn="just">
              <a:buFont typeface="+mj-lt"/>
              <a:buAutoNum type="arabicPeriod"/>
            </a:pPr>
            <a:r>
              <a:rPr lang="en-US" sz="2000" dirty="0"/>
              <a:t>Investment in solar, wind, and hydro energy to reduce dependence on fossil fuels.</a:t>
            </a:r>
          </a:p>
          <a:p>
            <a:pPr marL="742950" lvl="1" indent="-285750" algn="just">
              <a:buFont typeface="+mj-lt"/>
              <a:buAutoNum type="arabicPeriod"/>
            </a:pPr>
            <a:r>
              <a:rPr lang="en-US" sz="2000" dirty="0"/>
              <a:t>Target: Achieving 500 GW of non-fossil fuel capacity by 2030.</a:t>
            </a:r>
          </a:p>
          <a:p>
            <a:pPr algn="just">
              <a:buFont typeface="+mj-lt"/>
              <a:buAutoNum type="arabicPeriod"/>
            </a:pPr>
            <a:r>
              <a:rPr lang="en-US" sz="2000" b="1" dirty="0"/>
              <a:t>Afforestation Programs</a:t>
            </a:r>
            <a:endParaRPr lang="en-US" sz="2000" dirty="0"/>
          </a:p>
          <a:p>
            <a:pPr marL="742950" lvl="1" indent="-285750" algn="just">
              <a:buFont typeface="+mj-lt"/>
              <a:buAutoNum type="arabicPeriod"/>
            </a:pPr>
            <a:r>
              <a:rPr lang="en-US" sz="2000" dirty="0"/>
              <a:t>Encourages tree plantation drives to combat deforestation and restore ecosystems.</a:t>
            </a:r>
          </a:p>
          <a:p>
            <a:pPr algn="just"/>
            <a:endParaRPr lang="en-US" sz="2000" dirty="0"/>
          </a:p>
        </p:txBody>
      </p:sp>
    </p:spTree>
    <p:extLst>
      <p:ext uri="{BB962C8B-B14F-4D97-AF65-F5344CB8AC3E}">
        <p14:creationId xmlns:p14="http://schemas.microsoft.com/office/powerpoint/2010/main" val="52020558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C366D-C53C-43F0-9688-81A9CF80213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7DD5013-3D4A-465F-99A9-A8C89C12FEA1}"/>
              </a:ext>
            </a:extLst>
          </p:cNvPr>
          <p:cNvSpPr>
            <a:spLocks noGrp="1"/>
          </p:cNvSpPr>
          <p:nvPr>
            <p:ph idx="1"/>
          </p:nvPr>
        </p:nvSpPr>
        <p:spPr/>
        <p:txBody>
          <a:bodyPr>
            <a:normAutofit fontScale="77500" lnSpcReduction="20000"/>
          </a:bodyPr>
          <a:lstStyle/>
          <a:p>
            <a:r>
              <a:rPr lang="en-US" b="1" dirty="0"/>
              <a:t>Way Forward</a:t>
            </a:r>
          </a:p>
          <a:p>
            <a:pPr>
              <a:buFont typeface="Arial" panose="020B0604020202020204" pitchFamily="34" charset="0"/>
              <a:buChar char="•"/>
            </a:pPr>
            <a:r>
              <a:rPr lang="en-US" b="1" dirty="0"/>
              <a:t>Strengthening Environmental Policies and Enforcement</a:t>
            </a:r>
            <a:r>
              <a:rPr lang="en-US" dirty="0"/>
              <a:t>: Ensuring stricter implementation of existing laws and creating new regulations for emerging challenges.</a:t>
            </a:r>
          </a:p>
          <a:p>
            <a:pPr>
              <a:buFont typeface="Arial" panose="020B0604020202020204" pitchFamily="34" charset="0"/>
              <a:buChar char="•"/>
            </a:pPr>
            <a:r>
              <a:rPr lang="en-US" b="1" dirty="0"/>
              <a:t>Promoting Sustainable Urban Planning and Waste Management</a:t>
            </a:r>
            <a:r>
              <a:rPr lang="en-US" dirty="0"/>
              <a:t>: Developing eco-friendly infrastructure and efficient waste management systems.</a:t>
            </a:r>
          </a:p>
          <a:p>
            <a:pPr>
              <a:buFont typeface="Arial" panose="020B0604020202020204" pitchFamily="34" charset="0"/>
              <a:buChar char="•"/>
            </a:pPr>
            <a:r>
              <a:rPr lang="en-US" b="1" dirty="0"/>
              <a:t>Encouraging Renewable Energy and Green Technologies</a:t>
            </a:r>
            <a:r>
              <a:rPr lang="en-US" dirty="0"/>
              <a:t>: Supporting innovation and adoption of clean energy solutions.</a:t>
            </a:r>
          </a:p>
          <a:p>
            <a:pPr>
              <a:buFont typeface="Arial" panose="020B0604020202020204" pitchFamily="34" charset="0"/>
              <a:buChar char="•"/>
            </a:pPr>
            <a:r>
              <a:rPr lang="en-US" b="1" dirty="0"/>
              <a:t>Raising Public Awareness and Community Involvement</a:t>
            </a:r>
            <a:r>
              <a:rPr lang="en-US" dirty="0"/>
              <a:t>: Engaging local communities in conservation efforts and educating the public on sustainable practices.</a:t>
            </a:r>
          </a:p>
        </p:txBody>
      </p:sp>
    </p:spTree>
    <p:extLst>
      <p:ext uri="{BB962C8B-B14F-4D97-AF65-F5344CB8AC3E}">
        <p14:creationId xmlns:p14="http://schemas.microsoft.com/office/powerpoint/2010/main" val="306020332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219200"/>
            <a:ext cx="8229600" cy="4525963"/>
          </a:xfrm>
        </p:spPr>
        <p:txBody>
          <a:bodyPr/>
          <a:lstStyle/>
          <a:p>
            <a:endParaRPr lang="en-IN" dirty="0"/>
          </a:p>
          <a:p>
            <a:endParaRPr lang="en-IN" dirty="0"/>
          </a:p>
          <a:p>
            <a:endParaRPr lang="en-IN" dirty="0"/>
          </a:p>
          <a:p>
            <a:pPr marL="0" indent="0">
              <a:buNone/>
            </a:pPr>
            <a:r>
              <a:rPr lang="en-IN" dirty="0"/>
              <a:t>			THANK YOU!!!</a:t>
            </a:r>
          </a:p>
        </p:txBody>
      </p:sp>
    </p:spTree>
    <p:extLst>
      <p:ext uri="{BB962C8B-B14F-4D97-AF65-F5344CB8AC3E}">
        <p14:creationId xmlns:p14="http://schemas.microsoft.com/office/powerpoint/2010/main" val="307115677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5AC5D1-F52C-4E35-8EF7-31E22652E510}"/>
              </a:ext>
            </a:extLst>
          </p:cNvPr>
          <p:cNvSpPr>
            <a:spLocks noGrp="1"/>
          </p:cNvSpPr>
          <p:nvPr>
            <p:ph idx="1"/>
          </p:nvPr>
        </p:nvSpPr>
        <p:spPr>
          <a:xfrm>
            <a:off x="457200" y="457200"/>
            <a:ext cx="8229600" cy="5668963"/>
          </a:xfrm>
        </p:spPr>
        <p:txBody>
          <a:bodyPr/>
          <a:lstStyle/>
          <a:p>
            <a:r>
              <a:rPr lang="en-US" b="1" dirty="0"/>
              <a:t>Conclusion</a:t>
            </a:r>
          </a:p>
          <a:p>
            <a:pPr algn="just"/>
            <a:endParaRPr lang="en-US" b="1" dirty="0"/>
          </a:p>
          <a:p>
            <a:pPr algn="just"/>
            <a:r>
              <a:rPr lang="en-US" dirty="0"/>
              <a:t>Each of these environmental issues has serious implications for human health and ecosystems. Sustainable practices, proper waste management, and strict regulations can help mitigate these problems.</a:t>
            </a:r>
          </a:p>
          <a:p>
            <a:endParaRPr lang="en-US" dirty="0"/>
          </a:p>
        </p:txBody>
      </p:sp>
    </p:spTree>
    <p:extLst>
      <p:ext uri="{BB962C8B-B14F-4D97-AF65-F5344CB8AC3E}">
        <p14:creationId xmlns:p14="http://schemas.microsoft.com/office/powerpoint/2010/main" val="2385855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487362"/>
          </a:xfrm>
        </p:spPr>
        <p:txBody>
          <a:bodyPr>
            <a:noAutofit/>
          </a:bodyPr>
          <a:lstStyle/>
          <a:p>
            <a:pPr marL="457200" indent="-457200">
              <a:buFont typeface="Wingdings" pitchFamily="2" charset="2"/>
              <a:buChar char="v"/>
            </a:pPr>
            <a:r>
              <a:rPr lang="en-US" sz="3200" b="1" dirty="0">
                <a:solidFill>
                  <a:srgbClr val="0000FF"/>
                </a:solidFill>
              </a:rPr>
              <a:t>Main Features of environment</a:t>
            </a:r>
          </a:p>
        </p:txBody>
      </p:sp>
      <p:sp>
        <p:nvSpPr>
          <p:cNvPr id="3" name="Content Placeholder 2"/>
          <p:cNvSpPr>
            <a:spLocks noGrp="1"/>
          </p:cNvSpPr>
          <p:nvPr>
            <p:ph idx="1"/>
          </p:nvPr>
        </p:nvSpPr>
        <p:spPr>
          <a:xfrm>
            <a:off x="457200" y="685800"/>
            <a:ext cx="8382000" cy="5943600"/>
          </a:xfrm>
        </p:spPr>
        <p:txBody>
          <a:bodyPr>
            <a:noAutofit/>
          </a:bodyPr>
          <a:lstStyle/>
          <a:p>
            <a:r>
              <a:rPr lang="en-US" sz="2800" b="1" dirty="0"/>
              <a:t>Environment includes basically of living organisms </a:t>
            </a:r>
            <a:r>
              <a:rPr lang="en-US" sz="2800" b="1" dirty="0">
                <a:solidFill>
                  <a:srgbClr val="00B050"/>
                </a:solidFill>
              </a:rPr>
              <a:t>(Biotic Factors) </a:t>
            </a:r>
            <a:r>
              <a:rPr lang="en-US" sz="2800" b="1" dirty="0"/>
              <a:t>&amp; nonliving factors </a:t>
            </a:r>
            <a:r>
              <a:rPr lang="en-US" sz="2800" b="1" dirty="0">
                <a:solidFill>
                  <a:srgbClr val="00B050"/>
                </a:solidFill>
              </a:rPr>
              <a:t>(Abiotic factors) </a:t>
            </a:r>
            <a:r>
              <a:rPr lang="en-US" sz="2800" b="1" dirty="0"/>
              <a:t>&amp; their mutual interaction. </a:t>
            </a:r>
          </a:p>
          <a:p>
            <a:r>
              <a:rPr lang="en-US" sz="2800" b="1" dirty="0">
                <a:solidFill>
                  <a:srgbClr val="AC0498"/>
                </a:solidFill>
              </a:rPr>
              <a:t>If proper balance between them then there is a healthy environment. (e.g. self sustaining ecosystem without the external interferences, especially man).</a:t>
            </a:r>
          </a:p>
          <a:p>
            <a:r>
              <a:rPr lang="en-US" sz="2800" b="1" dirty="0">
                <a:solidFill>
                  <a:srgbClr val="FF0000"/>
                </a:solidFill>
              </a:rPr>
              <a:t>Due to unbalancing between above two factors a formation of environmental science is done, which is a part of environment. (degradation of environment)</a:t>
            </a:r>
          </a:p>
          <a:p>
            <a:r>
              <a:rPr lang="en-US" sz="2800" b="1" dirty="0">
                <a:solidFill>
                  <a:srgbClr val="7030A0"/>
                </a:solidFill>
              </a:rPr>
              <a:t>(Unbalancing – e.g. when an industry discharges its waste in nearby water body, without proper treatment, there is an imbalance leading to degradation of environment &amp; imbalanced ecology)</a:t>
            </a:r>
          </a:p>
        </p:txBody>
      </p:sp>
    </p:spTree>
    <p:extLst>
      <p:ext uri="{BB962C8B-B14F-4D97-AF65-F5344CB8AC3E}">
        <p14:creationId xmlns:p14="http://schemas.microsoft.com/office/powerpoint/2010/main" val="2398830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3878</TotalTime>
  <Words>8133</Words>
  <Application>Microsoft Office PowerPoint</Application>
  <PresentationFormat>On-screen Show (4:3)</PresentationFormat>
  <Paragraphs>625</Paragraphs>
  <Slides>86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86</vt:i4>
      </vt:variant>
    </vt:vector>
  </HeadingPairs>
  <TitlesOfParts>
    <vt:vector size="92" baseType="lpstr">
      <vt:lpstr>Arial</vt:lpstr>
      <vt:lpstr>Calibri</vt:lpstr>
      <vt:lpstr>Poppins</vt:lpstr>
      <vt:lpstr>Times New Roman</vt:lpstr>
      <vt:lpstr>Wingdings</vt:lpstr>
      <vt:lpstr>Office Theme</vt:lpstr>
      <vt:lpstr>Environmental Management Sem-VIII </vt:lpstr>
      <vt:lpstr>Schema &amp; Syllabus</vt:lpstr>
      <vt:lpstr>Objectives &amp; Outcomes</vt:lpstr>
      <vt:lpstr>Syllabus</vt:lpstr>
      <vt:lpstr>Module-1</vt:lpstr>
      <vt:lpstr>Introduction &amp; Definition of Environment</vt:lpstr>
      <vt:lpstr>Types of pollutions: Air pollution, Water Pollution, Noise pollution, Land pollution </vt:lpstr>
      <vt:lpstr>What is an Ecosystem? </vt:lpstr>
      <vt:lpstr>Main Features of environment</vt:lpstr>
      <vt:lpstr>Biotic form (Any living part of an environment with which an organism might interact. Ex. Animals, plants, mushrooms, bacteria, etc. ) </vt:lpstr>
      <vt:lpstr>PowerPoint Presentation</vt:lpstr>
      <vt:lpstr>Abiotic factors (Nonliving part of the environment that influence the organism. Ex. Sunlight, heat, precipitation, humidity, wind, water current, soil type, etc.)</vt:lpstr>
      <vt:lpstr>Functions of Ecosystem </vt:lpstr>
      <vt:lpstr>Types of Ecosystem </vt:lpstr>
      <vt:lpstr>Terrestrial Ecosystem </vt:lpstr>
      <vt:lpstr>Terrestrial Ecosystems</vt:lpstr>
      <vt:lpstr>Aquatic Ecosystem </vt:lpstr>
      <vt:lpstr>Important Ecological Concepts </vt:lpstr>
      <vt:lpstr>Important Ecological Concepts </vt:lpstr>
      <vt:lpstr>Important Ecological Concepts </vt:lpstr>
      <vt:lpstr>Participants in EM </vt:lpstr>
      <vt:lpstr>Participants in EM </vt:lpstr>
      <vt:lpstr>Participants in EM </vt:lpstr>
      <vt:lpstr>Participants in EM </vt:lpstr>
      <vt:lpstr>Participants in EM </vt:lpstr>
      <vt:lpstr>Participants in EM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Significance of Environment Management for Contemporary/Modern Managers </vt:lpstr>
      <vt:lpstr>PowerPoint Presentation</vt:lpstr>
      <vt:lpstr>PowerPoint Presentation</vt:lpstr>
      <vt:lpstr>PowerPoint Presentation</vt:lpstr>
      <vt:lpstr>PowerPoint Presentation</vt:lpstr>
      <vt:lpstr>PowerPoint Presentation</vt:lpstr>
      <vt:lpstr>Exercise</vt:lpstr>
      <vt:lpstr>Corporate Responsibilities: </vt:lpstr>
      <vt:lpstr>Corporate Responsibilities: </vt:lpstr>
      <vt:lpstr>Overall Benefits of Corporate Environmental Responsibility &amp; Sustainability</vt:lpstr>
      <vt:lpstr>Overall Benefits of Corporate Environmental Responsibility &amp; Sustainability</vt:lpstr>
      <vt:lpstr>Overall Benefits of Corporate Environmental Responsibility &amp; Sustainability</vt:lpstr>
      <vt:lpstr>Ethics and the Environment 🌍</vt:lpstr>
      <vt:lpstr>Principles of Environmental Ethics</vt:lpstr>
      <vt:lpstr>Principles of Environmental Ethics</vt:lpstr>
      <vt:lpstr>Ethical Issues in Environmental Management</vt:lpstr>
      <vt:lpstr>Examples of Ethical Issues in Environmental Management</vt:lpstr>
      <vt:lpstr>International Environmental Movements</vt:lpstr>
      <vt:lpstr>International Environmental Movements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Main Environmental Issues with Examples </vt:lpstr>
      <vt:lpstr>PowerPoint Presentation</vt:lpstr>
      <vt:lpstr>PowerPoint Presentation</vt:lpstr>
      <vt:lpstr>PowerPoint Presentation</vt:lpstr>
      <vt:lpstr>PowerPoint Presentation</vt:lpstr>
      <vt:lpstr>PowerPoint Presentation</vt:lpstr>
      <vt:lpstr>Environmental Issues relevant to India </vt:lpstr>
      <vt:lpstr> Examples of environmental challenges</vt:lpstr>
      <vt:lpstr>Environmental Issues relevant to India</vt:lpstr>
      <vt:lpstr>Environmental Issues relevant to India</vt:lpstr>
      <vt:lpstr>Environmental Issues relevant to India</vt:lpstr>
      <vt:lpstr>Environmental Issues relevant to India</vt:lpstr>
      <vt:lpstr>Government and Public Initiatives on Environmental Issues relevant to India</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Environmental Management</dc:title>
  <dc:creator>admin</dc:creator>
  <cp:lastModifiedBy>Govind Wakure</cp:lastModifiedBy>
  <cp:revision>318</cp:revision>
  <dcterms:created xsi:type="dcterms:W3CDTF">2006-08-16T00:00:00Z</dcterms:created>
  <dcterms:modified xsi:type="dcterms:W3CDTF">2025-02-06T10:21:20Z</dcterms:modified>
</cp:coreProperties>
</file>

<file path=docProps/thumbnail.jpeg>
</file>